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1"/>
  </p:notesMasterIdLst>
  <p:handoutMasterIdLst>
    <p:handoutMasterId r:id="rId32"/>
  </p:handoutMasterIdLst>
  <p:sldIdLst>
    <p:sldId id="393" r:id="rId2"/>
    <p:sldId id="346" r:id="rId3"/>
    <p:sldId id="347" r:id="rId4"/>
    <p:sldId id="387" r:id="rId5"/>
    <p:sldId id="374" r:id="rId6"/>
    <p:sldId id="386" r:id="rId7"/>
    <p:sldId id="394" r:id="rId8"/>
    <p:sldId id="348" r:id="rId9"/>
    <p:sldId id="395" r:id="rId10"/>
    <p:sldId id="388" r:id="rId11"/>
    <p:sldId id="389" r:id="rId12"/>
    <p:sldId id="390" r:id="rId13"/>
    <p:sldId id="375" r:id="rId14"/>
    <p:sldId id="382" r:id="rId15"/>
    <p:sldId id="349" r:id="rId16"/>
    <p:sldId id="363" r:id="rId17"/>
    <p:sldId id="350" r:id="rId18"/>
    <p:sldId id="391" r:id="rId19"/>
    <p:sldId id="392" r:id="rId20"/>
    <p:sldId id="364" r:id="rId21"/>
    <p:sldId id="365" r:id="rId22"/>
    <p:sldId id="366" r:id="rId23"/>
    <p:sldId id="372" r:id="rId24"/>
    <p:sldId id="368" r:id="rId25"/>
    <p:sldId id="373" r:id="rId26"/>
    <p:sldId id="369" r:id="rId27"/>
    <p:sldId id="370" r:id="rId28"/>
    <p:sldId id="371" r:id="rId29"/>
    <p:sldId id="396" r:id="rId30"/>
  </p:sldIdLst>
  <p:sldSz cx="9144000" cy="6858000" type="screen4x3"/>
  <p:notesSz cx="6851650" cy="9747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00"/>
    <a:srgbClr val="000099"/>
    <a:srgbClr val="0066CC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2" autoAdjust="0"/>
    <p:restoredTop sz="90155" autoAdjust="0"/>
  </p:normalViewPr>
  <p:slideViewPr>
    <p:cSldViewPr snapToGrid="0">
      <p:cViewPr varScale="1">
        <p:scale>
          <a:sx n="79" d="100"/>
          <a:sy n="79" d="100"/>
        </p:scale>
        <p:origin x="16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defTabSz="896938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670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t" anchorCtr="0" compatLnSpc="1">
            <a:prstTxWarp prst="textNoShape">
              <a:avLst/>
            </a:prstTxWarp>
          </a:bodyPr>
          <a:lstStyle>
            <a:lvl1pPr algn="r" defTabSz="896938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96862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defTabSz="896938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283700"/>
            <a:ext cx="29670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6" tIns="44833" rIns="89666" bIns="44833" numCol="1" anchor="b" anchorCtr="0" compatLnSpc="1">
            <a:prstTxWarp prst="textNoShape">
              <a:avLst/>
            </a:prstTxWarp>
          </a:bodyPr>
          <a:lstStyle>
            <a:lvl1pPr algn="r" defTabSz="896938">
              <a:defRPr smtClean="0"/>
            </a:lvl1pPr>
          </a:lstStyle>
          <a:p>
            <a:pPr>
              <a:defRPr/>
            </a:pPr>
            <a:fld id="{5AF2086D-3F2A-42C1-AFEC-C3C75EAFE3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42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8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1438" y="0"/>
            <a:ext cx="2968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F1B2D-66CC-4016-910D-1EC237941559}" type="datetimeFigureOut">
              <a:rPr lang="en-US" smtClean="0"/>
              <a:t>4/16/2024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31838"/>
            <a:ext cx="4870450" cy="3654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0050" cy="43862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58300"/>
            <a:ext cx="2968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1438" y="9258300"/>
            <a:ext cx="2968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00F31-A9B1-4BB8-A687-4AE9D6AB6D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098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abercomlogica.com/en/a-case-study-intel-nehalem-i7-coherence-in-cache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https://sabercomlogica.com/en/a-case-study-intel-nehalem-i7-coherence-in-cache/</a:t>
            </a:r>
            <a:endParaRPr lang="en-US" dirty="0"/>
          </a:p>
          <a:p>
            <a:r>
              <a:rPr lang="en-US" dirty="0"/>
              <a:t>http://csillustrated.berkeley.edu/PDFs/handouts/cache-3-associativity-handout.pdf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0F31-A9B1-4BB8-A687-4AE9D6AB6D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2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0F31-A9B1-4BB8-A687-4AE9D6AB6D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22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http://courses.cs.vt.edu/cs2506/Fall2014/Notes/L14.MemoryHierarchy.pdf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0F31-A9B1-4BB8-A687-4AE9D6AB6D5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1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0F31-A9B1-4BB8-A687-4AE9D6AB6D5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0F31-A9B1-4BB8-A687-4AE9D6AB6D5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41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0F31-A9B1-4BB8-A687-4AE9D6AB6D5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4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 userDrawn="1"/>
        </p:nvSpPr>
        <p:spPr bwMode="auto">
          <a:xfrm>
            <a:off x="0" y="2616200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14375" y="10699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CB9C7DB8-9B0D-47C6-A4D1-AE48A35605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6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636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985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3643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102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75133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8165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4473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591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3876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351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16"/>
          <p:cNvSpPr>
            <a:spLocks noChangeArrowheads="1"/>
          </p:cNvSpPr>
          <p:nvPr userDrawn="1"/>
        </p:nvSpPr>
        <p:spPr bwMode="auto">
          <a:xfrm>
            <a:off x="0" y="1044575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029" name="Rectangle 17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34834" name="Text Box 18"/>
          <p:cNvSpPr txBox="1">
            <a:spLocks noChangeArrowheads="1"/>
          </p:cNvSpPr>
          <p:nvPr userDrawn="1"/>
        </p:nvSpPr>
        <p:spPr bwMode="auto">
          <a:xfrm>
            <a:off x="685800" y="6408738"/>
            <a:ext cx="77803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827463" algn="ctr"/>
                <a:tab pos="759301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31188093-84E4-414E-897B-248EDE318B84}" type="slidenum">
              <a:rPr lang="en-US" sz="1200" smtClean="0">
                <a:latin typeface="Arial" charset="0"/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ldp.org/LDP/sag/html/vm-intro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abercomlogica.com/en/a-case-study-intel-nehalem-i7-coherence-in-cach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illustrated.berkeley.edu/PDFs/handouts/cache-3-associativity-handou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6E1D47-BD45-4DD3-AF0A-4B28FF829A50}" type="slidenum">
              <a:rPr lang="en-US" altLang="en-US">
                <a:latin typeface="Cambria" pitchFamily="18" charset="0"/>
              </a:rPr>
              <a:pPr/>
              <a:t>1</a:t>
            </a:fld>
            <a:endParaRPr lang="en-US" altLang="en-US" dirty="0">
              <a:latin typeface="Cambr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495300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Răzvan Daniel ZOTA</a:t>
            </a:r>
          </a:p>
          <a:p>
            <a:pPr algn="ctr">
              <a:buFontTx/>
              <a:buNone/>
            </a:pP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Faculty of Cybernetics, Statistics and Economic Informatics</a:t>
            </a:r>
          </a:p>
          <a:p>
            <a:pPr algn="ctr">
              <a:buFontTx/>
              <a:buNone/>
            </a:pPr>
            <a:r>
              <a:rPr lang="en-US" altLang="en-US" sz="2300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zota@ase.ro</a:t>
            </a:r>
          </a:p>
          <a:p>
            <a:pPr algn="ctr">
              <a:buFontTx/>
              <a:buNone/>
            </a:pPr>
            <a:r>
              <a:rPr lang="en-US" altLang="en-US" sz="2300" b="1" kern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https://zota.ase.ro/os</a:t>
            </a:r>
            <a:endParaRPr lang="en-US" altLang="en-US" sz="2300" b="1" kern="0" dirty="0">
              <a:solidFill>
                <a:srgbClr val="FF33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647700" y="2304846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Operating Systems 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Course #</a:t>
            </a:r>
            <a:r>
              <a:rPr lang="ro-RO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10</a:t>
            </a:r>
            <a:b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ro-RO" altLang="en-US" sz="3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Virtual Memory</a:t>
            </a:r>
            <a:endParaRPr lang="en-US" altLang="en-US" sz="3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948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memory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206" y="1595139"/>
            <a:ext cx="6363588" cy="4277322"/>
          </a:xfrm>
        </p:spPr>
      </p:pic>
    </p:spTree>
    <p:extLst>
      <p:ext uri="{BB962C8B-B14F-4D97-AF65-F5344CB8AC3E}">
        <p14:creationId xmlns:p14="http://schemas.microsoft.com/office/powerpoint/2010/main" val="894039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hit</a:t>
            </a:r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311" y="1585612"/>
            <a:ext cx="6287377" cy="4296375"/>
          </a:xfrm>
        </p:spPr>
      </p:pic>
    </p:spTree>
    <p:extLst>
      <p:ext uri="{BB962C8B-B14F-4D97-AF65-F5344CB8AC3E}">
        <p14:creationId xmlns:p14="http://schemas.microsoft.com/office/powerpoint/2010/main" val="2934476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miss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022" y="1599902"/>
            <a:ext cx="6315956" cy="4267796"/>
          </a:xfrm>
        </p:spPr>
      </p:pic>
    </p:spTree>
    <p:extLst>
      <p:ext uri="{BB962C8B-B14F-4D97-AF65-F5344CB8AC3E}">
        <p14:creationId xmlns:p14="http://schemas.microsoft.com/office/powerpoint/2010/main" val="168165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2800" dirty="0">
                <a:latin typeface="Garamond" pitchFamily="18" charset="0"/>
              </a:rPr>
              <a:t>A simplified CPU architecture: </a:t>
            </a:r>
            <a:br>
              <a:rPr lang="ro-RO" altLang="en-US" sz="2800" dirty="0">
                <a:latin typeface="Garamond" pitchFamily="18" charset="0"/>
              </a:rPr>
            </a:br>
            <a:r>
              <a:rPr lang="ro-RO" altLang="en-US" sz="2800" dirty="0">
                <a:latin typeface="Garamond" pitchFamily="18" charset="0"/>
              </a:rPr>
              <a:t>Cache</a:t>
            </a:r>
            <a:r>
              <a:rPr lang="en-US" altLang="en-US" sz="2800" dirty="0">
                <a:latin typeface="Garamond" pitchFamily="18" charset="0"/>
              </a:rPr>
              <a:t> memory and cache memory controller</a:t>
            </a:r>
            <a:endParaRPr lang="en-US" altLang="en-US" dirty="0">
              <a:latin typeface="Garamond" pitchFamily="18" charset="0"/>
            </a:endParaRPr>
          </a:p>
        </p:txBody>
      </p:sp>
      <p:grpSp>
        <p:nvGrpSpPr>
          <p:cNvPr id="7171" name="Group 32"/>
          <p:cNvGrpSpPr>
            <a:grpSpLocks/>
          </p:cNvGrpSpPr>
          <p:nvPr/>
        </p:nvGrpSpPr>
        <p:grpSpPr bwMode="auto">
          <a:xfrm>
            <a:off x="2152650" y="1590675"/>
            <a:ext cx="4838700" cy="3676650"/>
            <a:chOff x="1356" y="1002"/>
            <a:chExt cx="3048" cy="2316"/>
          </a:xfrm>
        </p:grpSpPr>
        <p:grpSp>
          <p:nvGrpSpPr>
            <p:cNvPr id="7172" name="Group 28"/>
            <p:cNvGrpSpPr>
              <a:grpSpLocks/>
            </p:cNvGrpSpPr>
            <p:nvPr/>
          </p:nvGrpSpPr>
          <p:grpSpPr bwMode="auto">
            <a:xfrm>
              <a:off x="1356" y="1002"/>
              <a:ext cx="3048" cy="2316"/>
              <a:chOff x="636" y="816"/>
              <a:chExt cx="3048" cy="2316"/>
            </a:xfrm>
          </p:grpSpPr>
          <p:sp>
            <p:nvSpPr>
              <p:cNvPr id="7175" name="Rectangle 4"/>
              <p:cNvSpPr>
                <a:spLocks noChangeArrowheads="1"/>
              </p:cNvSpPr>
              <p:nvPr/>
            </p:nvSpPr>
            <p:spPr bwMode="auto">
              <a:xfrm>
                <a:off x="1908" y="816"/>
                <a:ext cx="852" cy="59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800" dirty="0"/>
                  <a:t>CPU</a:t>
                </a:r>
              </a:p>
            </p:txBody>
          </p:sp>
          <p:sp>
            <p:nvSpPr>
              <p:cNvPr id="7176" name="Rectangle 5"/>
              <p:cNvSpPr>
                <a:spLocks noChangeArrowheads="1"/>
              </p:cNvSpPr>
              <p:nvPr/>
            </p:nvSpPr>
            <p:spPr bwMode="auto">
              <a:xfrm>
                <a:off x="654" y="2076"/>
                <a:ext cx="3030" cy="29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800" dirty="0"/>
                  <a:t>System BUS</a:t>
                </a:r>
              </a:p>
            </p:txBody>
          </p:sp>
          <p:sp>
            <p:nvSpPr>
              <p:cNvPr id="7177" name="Rectangle 6"/>
              <p:cNvSpPr>
                <a:spLocks noChangeArrowheads="1"/>
              </p:cNvSpPr>
              <p:nvPr/>
            </p:nvSpPr>
            <p:spPr bwMode="auto">
              <a:xfrm>
                <a:off x="1662" y="2592"/>
                <a:ext cx="1308" cy="54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ro-RO" altLang="en-US" dirty="0"/>
                  <a:t>16</a:t>
                </a:r>
                <a:r>
                  <a:rPr lang="en-US" altLang="en-US" dirty="0"/>
                  <a:t> GB DRAM</a:t>
                </a:r>
              </a:p>
              <a:p>
                <a:pPr algn="ctr"/>
                <a:r>
                  <a:rPr lang="en-US" altLang="en-US" dirty="0"/>
                  <a:t>Main memory</a:t>
                </a:r>
                <a:endParaRPr lang="ro-RO" altLang="en-US" dirty="0"/>
              </a:p>
              <a:p>
                <a:pPr algn="ctr"/>
                <a:r>
                  <a:rPr lang="en-US" altLang="en-US" dirty="0"/>
                  <a:t>Access time</a:t>
                </a:r>
                <a:r>
                  <a:rPr lang="ro-RO" altLang="en-US" dirty="0"/>
                  <a:t>: </a:t>
                </a:r>
                <a:r>
                  <a:rPr lang="en-US" altLang="en-US" dirty="0"/>
                  <a:t>5</a:t>
                </a:r>
                <a:r>
                  <a:rPr lang="ro-RO" altLang="en-US" dirty="0"/>
                  <a:t>0 ns</a:t>
                </a:r>
                <a:endParaRPr lang="en-US" altLang="en-US" dirty="0"/>
              </a:p>
            </p:txBody>
          </p:sp>
          <p:sp>
            <p:nvSpPr>
              <p:cNvPr id="7178" name="Rectangle 7"/>
              <p:cNvSpPr>
                <a:spLocks noChangeArrowheads="1"/>
              </p:cNvSpPr>
              <p:nvPr/>
            </p:nvSpPr>
            <p:spPr bwMode="auto">
              <a:xfrm>
                <a:off x="2196" y="2292"/>
                <a:ext cx="252" cy="35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79" name="Rectangle 8"/>
              <p:cNvSpPr>
                <a:spLocks noChangeArrowheads="1"/>
              </p:cNvSpPr>
              <p:nvPr/>
            </p:nvSpPr>
            <p:spPr bwMode="auto">
              <a:xfrm>
                <a:off x="2196" y="1350"/>
                <a:ext cx="252" cy="81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80" name="Rectangle 11"/>
              <p:cNvSpPr>
                <a:spLocks noChangeArrowheads="1"/>
              </p:cNvSpPr>
              <p:nvPr/>
            </p:nvSpPr>
            <p:spPr bwMode="auto">
              <a:xfrm>
                <a:off x="636" y="2604"/>
                <a:ext cx="804" cy="51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dirty="0"/>
                  <a:t>I/O Sub-system</a:t>
                </a:r>
              </a:p>
            </p:txBody>
          </p:sp>
          <p:sp>
            <p:nvSpPr>
              <p:cNvPr id="7181" name="Rectangle 12"/>
              <p:cNvSpPr>
                <a:spLocks noChangeArrowheads="1"/>
              </p:cNvSpPr>
              <p:nvPr/>
            </p:nvSpPr>
            <p:spPr bwMode="auto">
              <a:xfrm>
                <a:off x="924" y="2304"/>
                <a:ext cx="252" cy="35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82" name="Line 13"/>
              <p:cNvSpPr>
                <a:spLocks noChangeShapeType="1"/>
              </p:cNvSpPr>
              <p:nvPr/>
            </p:nvSpPr>
            <p:spPr bwMode="auto">
              <a:xfrm>
                <a:off x="918" y="2364"/>
                <a:ext cx="0" cy="2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3" name="Line 14"/>
              <p:cNvSpPr>
                <a:spLocks noChangeShapeType="1"/>
              </p:cNvSpPr>
              <p:nvPr/>
            </p:nvSpPr>
            <p:spPr bwMode="auto">
              <a:xfrm>
                <a:off x="1176" y="2364"/>
                <a:ext cx="0" cy="2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4" name="Line 15"/>
              <p:cNvSpPr>
                <a:spLocks noChangeShapeType="1"/>
              </p:cNvSpPr>
              <p:nvPr/>
            </p:nvSpPr>
            <p:spPr bwMode="auto">
              <a:xfrm>
                <a:off x="2202" y="2376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5" name="Line 16"/>
              <p:cNvSpPr>
                <a:spLocks noChangeShapeType="1"/>
              </p:cNvSpPr>
              <p:nvPr/>
            </p:nvSpPr>
            <p:spPr bwMode="auto">
              <a:xfrm>
                <a:off x="2448" y="2376"/>
                <a:ext cx="0" cy="22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6" name="Line 17"/>
              <p:cNvSpPr>
                <a:spLocks noChangeShapeType="1"/>
              </p:cNvSpPr>
              <p:nvPr/>
            </p:nvSpPr>
            <p:spPr bwMode="auto">
              <a:xfrm>
                <a:off x="2448" y="1422"/>
                <a:ext cx="0" cy="65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7" name="Line 18"/>
              <p:cNvSpPr>
                <a:spLocks noChangeShapeType="1"/>
              </p:cNvSpPr>
              <p:nvPr/>
            </p:nvSpPr>
            <p:spPr bwMode="auto">
              <a:xfrm flipH="1">
                <a:off x="2190" y="1404"/>
                <a:ext cx="0" cy="6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8" name="Rectangle 20"/>
              <p:cNvSpPr>
                <a:spLocks noChangeArrowheads="1"/>
              </p:cNvSpPr>
              <p:nvPr/>
            </p:nvSpPr>
            <p:spPr bwMode="auto">
              <a:xfrm>
                <a:off x="2754" y="1482"/>
                <a:ext cx="882" cy="5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ro-RO" altLang="en-US" dirty="0"/>
                  <a:t>8 </a:t>
                </a:r>
                <a:r>
                  <a:rPr lang="en-US" altLang="en-US" dirty="0"/>
                  <a:t>MB SRAM </a:t>
                </a:r>
              </a:p>
              <a:p>
                <a:pPr algn="ctr"/>
                <a:r>
                  <a:rPr lang="en-US" altLang="en-US" dirty="0"/>
                  <a:t>cache</a:t>
                </a:r>
              </a:p>
              <a:p>
                <a:pPr algn="ctr"/>
                <a:r>
                  <a:rPr lang="en-US" altLang="en-US" dirty="0"/>
                  <a:t>Access time: 2 ns</a:t>
                </a:r>
              </a:p>
            </p:txBody>
          </p:sp>
          <p:sp>
            <p:nvSpPr>
              <p:cNvPr id="7189" name="Rectangle 21"/>
              <p:cNvSpPr>
                <a:spLocks noChangeArrowheads="1"/>
              </p:cNvSpPr>
              <p:nvPr/>
            </p:nvSpPr>
            <p:spPr bwMode="auto">
              <a:xfrm>
                <a:off x="2370" y="1620"/>
                <a:ext cx="438" cy="25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7190" name="Line 22"/>
              <p:cNvSpPr>
                <a:spLocks noChangeShapeType="1"/>
              </p:cNvSpPr>
              <p:nvPr/>
            </p:nvSpPr>
            <p:spPr bwMode="auto">
              <a:xfrm>
                <a:off x="2448" y="1614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Line 23"/>
              <p:cNvSpPr>
                <a:spLocks noChangeShapeType="1"/>
              </p:cNvSpPr>
              <p:nvPr/>
            </p:nvSpPr>
            <p:spPr bwMode="auto">
              <a:xfrm>
                <a:off x="2454" y="1872"/>
                <a:ext cx="3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2" name="Rectangle 24"/>
              <p:cNvSpPr>
                <a:spLocks noChangeArrowheads="1"/>
              </p:cNvSpPr>
              <p:nvPr/>
            </p:nvSpPr>
            <p:spPr bwMode="auto">
              <a:xfrm>
                <a:off x="2106" y="1644"/>
                <a:ext cx="444" cy="20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dirty="0">
                    <a:latin typeface="Arial" charset="0"/>
                  </a:rPr>
                  <a:t>CCU</a:t>
                </a:r>
              </a:p>
            </p:txBody>
          </p:sp>
          <p:sp>
            <p:nvSpPr>
              <p:cNvPr id="7193" name="Text Box 26"/>
              <p:cNvSpPr txBox="1">
                <a:spLocks noChangeArrowheads="1"/>
              </p:cNvSpPr>
              <p:nvPr/>
            </p:nvSpPr>
            <p:spPr bwMode="auto">
              <a:xfrm>
                <a:off x="698" y="1745"/>
                <a:ext cx="1191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1800" dirty="0"/>
                  <a:t>Cache control unit</a:t>
                </a:r>
              </a:p>
            </p:txBody>
          </p:sp>
          <p:sp>
            <p:nvSpPr>
              <p:cNvPr id="7194" name="Line 27"/>
              <p:cNvSpPr>
                <a:spLocks noChangeShapeType="1"/>
              </p:cNvSpPr>
              <p:nvPr/>
            </p:nvSpPr>
            <p:spPr bwMode="auto">
              <a:xfrm flipV="1">
                <a:off x="1820" y="1794"/>
                <a:ext cx="282" cy="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3" name="Line 30"/>
            <p:cNvSpPr>
              <a:spLocks noChangeShapeType="1"/>
            </p:cNvSpPr>
            <p:nvPr/>
          </p:nvSpPr>
          <p:spPr bwMode="auto">
            <a:xfrm flipV="1">
              <a:off x="3042" y="1986"/>
              <a:ext cx="53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Line 31"/>
            <p:cNvSpPr>
              <a:spLocks noChangeShapeType="1"/>
            </p:cNvSpPr>
            <p:nvPr/>
          </p:nvSpPr>
          <p:spPr bwMode="auto">
            <a:xfrm>
              <a:off x="3060" y="1986"/>
              <a:ext cx="0" cy="89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2800" dirty="0">
                <a:latin typeface="Garamond" pitchFamily="18" charset="0"/>
              </a:rPr>
              <a:t>A simplified CPU architecture: </a:t>
            </a:r>
            <a:br>
              <a:rPr lang="ro-RO" altLang="en-US" sz="2800" dirty="0">
                <a:latin typeface="Garamond" pitchFamily="18" charset="0"/>
              </a:rPr>
            </a:br>
            <a:r>
              <a:rPr lang="ro-RO" altLang="en-US" sz="2800" dirty="0">
                <a:latin typeface="Garamond" pitchFamily="18" charset="0"/>
              </a:rPr>
              <a:t>V</a:t>
            </a:r>
            <a:r>
              <a:rPr lang="en-US" altLang="en-US" sz="2800" dirty="0" err="1">
                <a:latin typeface="Garamond" pitchFamily="18" charset="0"/>
              </a:rPr>
              <a:t>irtual</a:t>
            </a:r>
            <a:r>
              <a:rPr lang="en-US" altLang="en-US" sz="2800" dirty="0">
                <a:latin typeface="Garamond" pitchFamily="18" charset="0"/>
              </a:rPr>
              <a:t> memory management unit</a:t>
            </a:r>
            <a:endParaRPr lang="en-US" altLang="en-US" dirty="0">
              <a:latin typeface="Garamond" pitchFamily="18" charset="0"/>
            </a:endParaRPr>
          </a:p>
        </p:txBody>
      </p:sp>
      <p:grpSp>
        <p:nvGrpSpPr>
          <p:cNvPr id="8195" name="Group 36"/>
          <p:cNvGrpSpPr>
            <a:grpSpLocks/>
          </p:cNvGrpSpPr>
          <p:nvPr/>
        </p:nvGrpSpPr>
        <p:grpSpPr bwMode="auto">
          <a:xfrm>
            <a:off x="1806576" y="1374775"/>
            <a:ext cx="5184776" cy="3892550"/>
            <a:chOff x="1138" y="866"/>
            <a:chExt cx="3266" cy="2452"/>
          </a:xfrm>
        </p:grpSpPr>
        <p:sp>
          <p:nvSpPr>
            <p:cNvPr id="8196" name="Line 27"/>
            <p:cNvSpPr>
              <a:spLocks noChangeShapeType="1"/>
            </p:cNvSpPr>
            <p:nvPr/>
          </p:nvSpPr>
          <p:spPr bwMode="auto">
            <a:xfrm>
              <a:off x="2912" y="1480"/>
              <a:ext cx="0" cy="7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Rectangle 5"/>
            <p:cNvSpPr>
              <a:spLocks noChangeArrowheads="1"/>
            </p:cNvSpPr>
            <p:nvPr/>
          </p:nvSpPr>
          <p:spPr bwMode="auto">
            <a:xfrm>
              <a:off x="2628" y="866"/>
              <a:ext cx="852" cy="59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 dirty="0"/>
                <a:t>CPU</a:t>
              </a:r>
            </a:p>
          </p:txBody>
        </p:sp>
        <p:sp>
          <p:nvSpPr>
            <p:cNvPr id="8198" name="Rectangle 6"/>
            <p:cNvSpPr>
              <a:spLocks noChangeArrowheads="1"/>
            </p:cNvSpPr>
            <p:nvPr/>
          </p:nvSpPr>
          <p:spPr bwMode="auto">
            <a:xfrm>
              <a:off x="1374" y="2262"/>
              <a:ext cx="3030" cy="29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 dirty="0"/>
                <a:t>System BUS</a:t>
              </a:r>
            </a:p>
          </p:txBody>
        </p:sp>
        <p:sp>
          <p:nvSpPr>
            <p:cNvPr id="8199" name="Rectangle 7"/>
            <p:cNvSpPr>
              <a:spLocks noChangeArrowheads="1"/>
            </p:cNvSpPr>
            <p:nvPr/>
          </p:nvSpPr>
          <p:spPr bwMode="auto">
            <a:xfrm>
              <a:off x="2382" y="2778"/>
              <a:ext cx="1308" cy="54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dirty="0"/>
            </a:p>
            <a:p>
              <a:pPr algn="ctr"/>
              <a:r>
                <a:rPr lang="en-US" altLang="en-US" dirty="0"/>
                <a:t>DRAM </a:t>
              </a:r>
            </a:p>
            <a:p>
              <a:pPr algn="ctr"/>
              <a:r>
                <a:rPr lang="en-US" altLang="en-US" dirty="0"/>
                <a:t>Main memory</a:t>
              </a:r>
            </a:p>
            <a:p>
              <a:pPr algn="ctr"/>
              <a:endParaRPr lang="ro-RO" altLang="en-US" dirty="0"/>
            </a:p>
          </p:txBody>
        </p:sp>
        <p:sp>
          <p:nvSpPr>
            <p:cNvPr id="8200" name="Rectangle 8"/>
            <p:cNvSpPr>
              <a:spLocks noChangeArrowheads="1"/>
            </p:cNvSpPr>
            <p:nvPr/>
          </p:nvSpPr>
          <p:spPr bwMode="auto">
            <a:xfrm>
              <a:off x="2916" y="2478"/>
              <a:ext cx="252" cy="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2916" y="1432"/>
              <a:ext cx="252" cy="9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02" name="Rectangle 10"/>
            <p:cNvSpPr>
              <a:spLocks noChangeArrowheads="1"/>
            </p:cNvSpPr>
            <p:nvPr/>
          </p:nvSpPr>
          <p:spPr bwMode="auto">
            <a:xfrm>
              <a:off x="1356" y="2790"/>
              <a:ext cx="804" cy="516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dirty="0"/>
                <a:t>I/O sub-system</a:t>
              </a:r>
            </a:p>
          </p:txBody>
        </p:sp>
        <p:sp>
          <p:nvSpPr>
            <p:cNvPr id="8203" name="Rectangle 11"/>
            <p:cNvSpPr>
              <a:spLocks noChangeArrowheads="1"/>
            </p:cNvSpPr>
            <p:nvPr/>
          </p:nvSpPr>
          <p:spPr bwMode="auto">
            <a:xfrm>
              <a:off x="1644" y="2490"/>
              <a:ext cx="252" cy="35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1638" y="2550"/>
              <a:ext cx="0" cy="2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1896" y="2550"/>
              <a:ext cx="0" cy="2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2922" y="2562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3168" y="2562"/>
              <a:ext cx="0" cy="22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3160" y="1480"/>
              <a:ext cx="8" cy="7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18"/>
            <p:cNvSpPr>
              <a:spLocks noChangeArrowheads="1"/>
            </p:cNvSpPr>
            <p:nvPr/>
          </p:nvSpPr>
          <p:spPr bwMode="auto">
            <a:xfrm>
              <a:off x="3474" y="1668"/>
              <a:ext cx="882" cy="534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dirty="0"/>
            </a:p>
            <a:p>
              <a:pPr algn="ctr"/>
              <a:r>
                <a:rPr lang="en-US" altLang="en-US" dirty="0"/>
                <a:t>SRAM </a:t>
              </a:r>
            </a:p>
            <a:p>
              <a:pPr algn="ctr"/>
              <a:r>
                <a:rPr lang="en-US" altLang="en-US" dirty="0"/>
                <a:t>Cache memory</a:t>
              </a:r>
            </a:p>
            <a:p>
              <a:pPr algn="ctr"/>
              <a:endParaRPr lang="en-US" altLang="en-US" dirty="0"/>
            </a:p>
          </p:txBody>
        </p:sp>
        <p:sp>
          <p:nvSpPr>
            <p:cNvPr id="8210" name="Rectangle 19"/>
            <p:cNvSpPr>
              <a:spLocks noChangeArrowheads="1"/>
            </p:cNvSpPr>
            <p:nvPr/>
          </p:nvSpPr>
          <p:spPr bwMode="auto">
            <a:xfrm>
              <a:off x="3090" y="1806"/>
              <a:ext cx="438" cy="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11" name="Line 20"/>
            <p:cNvSpPr>
              <a:spLocks noChangeShapeType="1"/>
            </p:cNvSpPr>
            <p:nvPr/>
          </p:nvSpPr>
          <p:spPr bwMode="auto">
            <a:xfrm>
              <a:off x="3168" y="1800"/>
              <a:ext cx="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21"/>
            <p:cNvSpPr>
              <a:spLocks noChangeShapeType="1"/>
            </p:cNvSpPr>
            <p:nvPr/>
          </p:nvSpPr>
          <p:spPr bwMode="auto">
            <a:xfrm>
              <a:off x="3174" y="2058"/>
              <a:ext cx="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Rectangle 22"/>
            <p:cNvSpPr>
              <a:spLocks noChangeArrowheads="1"/>
            </p:cNvSpPr>
            <p:nvPr/>
          </p:nvSpPr>
          <p:spPr bwMode="auto">
            <a:xfrm>
              <a:off x="2786" y="1510"/>
              <a:ext cx="532" cy="2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dirty="0">
                  <a:latin typeface="Arial" charset="0"/>
                </a:rPr>
                <a:t>MMU</a:t>
              </a:r>
            </a:p>
          </p:txBody>
        </p:sp>
        <p:sp>
          <p:nvSpPr>
            <p:cNvPr id="8214" name="Text Box 23"/>
            <p:cNvSpPr txBox="1">
              <a:spLocks noChangeArrowheads="1"/>
            </p:cNvSpPr>
            <p:nvPr/>
          </p:nvSpPr>
          <p:spPr bwMode="auto">
            <a:xfrm>
              <a:off x="1138" y="1675"/>
              <a:ext cx="165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800" dirty="0"/>
                <a:t>Memory management unit</a:t>
              </a:r>
            </a:p>
          </p:txBody>
        </p:sp>
        <p:sp>
          <p:nvSpPr>
            <p:cNvPr id="8215" name="Line 24"/>
            <p:cNvSpPr>
              <a:spLocks noChangeShapeType="1"/>
            </p:cNvSpPr>
            <p:nvPr/>
          </p:nvSpPr>
          <p:spPr bwMode="auto">
            <a:xfrm flipV="1">
              <a:off x="2402" y="1610"/>
              <a:ext cx="362" cy="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Line 28"/>
            <p:cNvSpPr>
              <a:spLocks noChangeShapeType="1"/>
            </p:cNvSpPr>
            <p:nvPr/>
          </p:nvSpPr>
          <p:spPr bwMode="auto">
            <a:xfrm>
              <a:off x="2792" y="152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29"/>
            <p:cNvSpPr>
              <a:spLocks noChangeShapeType="1"/>
            </p:cNvSpPr>
            <p:nvPr/>
          </p:nvSpPr>
          <p:spPr bwMode="auto">
            <a:xfrm>
              <a:off x="3312" y="1520"/>
              <a:ext cx="0" cy="1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32"/>
            <p:cNvSpPr>
              <a:spLocks noChangeShapeType="1"/>
            </p:cNvSpPr>
            <p:nvPr/>
          </p:nvSpPr>
          <p:spPr bwMode="auto">
            <a:xfrm>
              <a:off x="2792" y="1512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Line 33"/>
            <p:cNvSpPr>
              <a:spLocks noChangeShapeType="1"/>
            </p:cNvSpPr>
            <p:nvPr/>
          </p:nvSpPr>
          <p:spPr bwMode="auto">
            <a:xfrm>
              <a:off x="2792" y="1704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34"/>
            <p:cNvSpPr>
              <a:spLocks noChangeShapeType="1"/>
            </p:cNvSpPr>
            <p:nvPr/>
          </p:nvSpPr>
          <p:spPr bwMode="auto">
            <a:xfrm>
              <a:off x="3176" y="1504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1" name="Line 35"/>
            <p:cNvSpPr>
              <a:spLocks noChangeShapeType="1"/>
            </p:cNvSpPr>
            <p:nvPr/>
          </p:nvSpPr>
          <p:spPr bwMode="auto">
            <a:xfrm>
              <a:off x="3176" y="1704"/>
              <a:ext cx="1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Virtual memory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17525" y="1216025"/>
            <a:ext cx="8245475" cy="982663"/>
          </a:xfrm>
          <a:noFill/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2100" b="1" dirty="0">
                <a:latin typeface="Garamond" pitchFamily="18" charset="0"/>
                <a:cs typeface="Arial" charset="0"/>
              </a:rPr>
              <a:t>Virtual memory –</a:t>
            </a:r>
            <a:r>
              <a:rPr lang="ro-RO" altLang="en-US" sz="2100" b="1" dirty="0">
                <a:latin typeface="Garamond" pitchFamily="18" charset="0"/>
                <a:cs typeface="Arial" charset="0"/>
              </a:rPr>
              <a:t> </a:t>
            </a:r>
            <a:r>
              <a:rPr lang="ro-RO" altLang="en-US" sz="2100" dirty="0">
                <a:latin typeface="Garamond" pitchFamily="18" charset="0"/>
                <a:cs typeface="Arial" charset="0"/>
              </a:rPr>
              <a:t>It represents, in short terms, the use of the disk as an extension of the RAM memory, so that the effective dimension of the usable memory is increased</a:t>
            </a:r>
            <a:r>
              <a:rPr lang="ro-RO" altLang="en-US" sz="2100" dirty="0">
                <a:latin typeface="Garamond" pitchFamily="18" charset="0"/>
              </a:rPr>
              <a:t>. </a:t>
            </a:r>
            <a:r>
              <a:rPr lang="en-US" altLang="en-US" sz="2100" dirty="0">
                <a:latin typeface="Garamond" pitchFamily="18" charset="0"/>
              </a:rPr>
              <a:t>In this way</a:t>
            </a:r>
            <a:r>
              <a:rPr lang="ro-RO" altLang="en-US" sz="2100" dirty="0">
                <a:latin typeface="Garamond" pitchFamily="18" charset="0"/>
              </a:rPr>
              <a:t>,</a:t>
            </a:r>
            <a:r>
              <a:rPr lang="en-US" altLang="en-US" sz="2100" dirty="0">
                <a:latin typeface="Garamond" pitchFamily="18" charset="0"/>
              </a:rPr>
              <a:t> we can have a virtual memory of big dimensions, </a:t>
            </a:r>
            <a:r>
              <a:rPr lang="en-US" altLang="en-US" sz="2100" b="1" dirty="0">
                <a:latin typeface="Garamond" pitchFamily="18" charset="0"/>
              </a:rPr>
              <a:t>larger</a:t>
            </a:r>
            <a:r>
              <a:rPr lang="en-US" altLang="en-US" sz="2100" dirty="0">
                <a:latin typeface="Garamond" pitchFamily="18" charset="0"/>
              </a:rPr>
              <a:t> than the physical memory.</a:t>
            </a:r>
            <a:endParaRPr lang="en-US" altLang="en-US" sz="2100" dirty="0">
              <a:latin typeface="Garamond" pitchFamily="18" charset="0"/>
              <a:cs typeface="Arial" charset="0"/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2611438" y="2813050"/>
            <a:ext cx="817562" cy="24828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2611438" y="29718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2611438" y="31242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2611438" y="32766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>
            <a:off x="2611438" y="34290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7" name="Line 11"/>
          <p:cNvSpPr>
            <a:spLocks noChangeShapeType="1"/>
          </p:cNvSpPr>
          <p:nvPr/>
        </p:nvSpPr>
        <p:spPr bwMode="auto">
          <a:xfrm>
            <a:off x="2611438" y="35814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8" name="Line 12"/>
          <p:cNvSpPr>
            <a:spLocks noChangeShapeType="1"/>
          </p:cNvSpPr>
          <p:nvPr/>
        </p:nvSpPr>
        <p:spPr bwMode="auto">
          <a:xfrm>
            <a:off x="2611438" y="37338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299" name="Line 13"/>
          <p:cNvSpPr>
            <a:spLocks noChangeShapeType="1"/>
          </p:cNvSpPr>
          <p:nvPr/>
        </p:nvSpPr>
        <p:spPr bwMode="auto">
          <a:xfrm>
            <a:off x="2611438" y="38862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0" name="Line 14"/>
          <p:cNvSpPr>
            <a:spLocks noChangeShapeType="1"/>
          </p:cNvSpPr>
          <p:nvPr/>
        </p:nvSpPr>
        <p:spPr bwMode="auto">
          <a:xfrm>
            <a:off x="2611438" y="40386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1" name="Line 15"/>
          <p:cNvSpPr>
            <a:spLocks noChangeShapeType="1"/>
          </p:cNvSpPr>
          <p:nvPr/>
        </p:nvSpPr>
        <p:spPr bwMode="auto">
          <a:xfrm>
            <a:off x="2611438" y="41910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2" name="Line 16"/>
          <p:cNvSpPr>
            <a:spLocks noChangeShapeType="1"/>
          </p:cNvSpPr>
          <p:nvPr/>
        </p:nvSpPr>
        <p:spPr bwMode="auto">
          <a:xfrm>
            <a:off x="2611438" y="43434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>
            <a:off x="2611438" y="44958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4" name="Line 18"/>
          <p:cNvSpPr>
            <a:spLocks noChangeShapeType="1"/>
          </p:cNvSpPr>
          <p:nvPr/>
        </p:nvSpPr>
        <p:spPr bwMode="auto">
          <a:xfrm>
            <a:off x="2611438" y="46482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5" name="Rectangle 19"/>
          <p:cNvSpPr>
            <a:spLocks noChangeArrowheads="1"/>
          </p:cNvSpPr>
          <p:nvPr/>
        </p:nvSpPr>
        <p:spPr bwMode="auto">
          <a:xfrm>
            <a:off x="4440238" y="2813050"/>
            <a:ext cx="817562" cy="248285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306" name="Line 20"/>
          <p:cNvSpPr>
            <a:spLocks noChangeShapeType="1"/>
          </p:cNvSpPr>
          <p:nvPr/>
        </p:nvSpPr>
        <p:spPr bwMode="auto">
          <a:xfrm>
            <a:off x="4440238" y="28956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7" name="Line 21"/>
          <p:cNvSpPr>
            <a:spLocks noChangeShapeType="1"/>
          </p:cNvSpPr>
          <p:nvPr/>
        </p:nvSpPr>
        <p:spPr bwMode="auto">
          <a:xfrm>
            <a:off x="4440238" y="30480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8" name="Line 22"/>
          <p:cNvSpPr>
            <a:spLocks noChangeShapeType="1"/>
          </p:cNvSpPr>
          <p:nvPr/>
        </p:nvSpPr>
        <p:spPr bwMode="auto">
          <a:xfrm>
            <a:off x="4440238" y="32004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09" name="Line 23"/>
          <p:cNvSpPr>
            <a:spLocks noChangeShapeType="1"/>
          </p:cNvSpPr>
          <p:nvPr/>
        </p:nvSpPr>
        <p:spPr bwMode="auto">
          <a:xfrm>
            <a:off x="4440238" y="33528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10" name="Line 24"/>
          <p:cNvSpPr>
            <a:spLocks noChangeShapeType="1"/>
          </p:cNvSpPr>
          <p:nvPr/>
        </p:nvSpPr>
        <p:spPr bwMode="auto">
          <a:xfrm>
            <a:off x="4440238" y="35052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11" name="Line 25"/>
          <p:cNvSpPr>
            <a:spLocks noChangeShapeType="1"/>
          </p:cNvSpPr>
          <p:nvPr/>
        </p:nvSpPr>
        <p:spPr bwMode="auto">
          <a:xfrm>
            <a:off x="4440238" y="36576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12" name="Line 26"/>
          <p:cNvSpPr>
            <a:spLocks noChangeShapeType="1"/>
          </p:cNvSpPr>
          <p:nvPr/>
        </p:nvSpPr>
        <p:spPr bwMode="auto">
          <a:xfrm>
            <a:off x="4440238" y="38100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13" name="Line 27"/>
          <p:cNvSpPr>
            <a:spLocks noChangeShapeType="1"/>
          </p:cNvSpPr>
          <p:nvPr/>
        </p:nvSpPr>
        <p:spPr bwMode="auto">
          <a:xfrm>
            <a:off x="4440238" y="39624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14" name="Line 28"/>
          <p:cNvSpPr>
            <a:spLocks noChangeShapeType="1"/>
          </p:cNvSpPr>
          <p:nvPr/>
        </p:nvSpPr>
        <p:spPr bwMode="auto">
          <a:xfrm>
            <a:off x="4440238" y="41148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15" name="Line 29"/>
          <p:cNvSpPr>
            <a:spLocks noChangeShapeType="1"/>
          </p:cNvSpPr>
          <p:nvPr/>
        </p:nvSpPr>
        <p:spPr bwMode="auto">
          <a:xfrm>
            <a:off x="4440238" y="42672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16" name="Line 30"/>
          <p:cNvSpPr>
            <a:spLocks noChangeShapeType="1"/>
          </p:cNvSpPr>
          <p:nvPr/>
        </p:nvSpPr>
        <p:spPr bwMode="auto">
          <a:xfrm>
            <a:off x="4440238" y="44196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17" name="Line 31"/>
          <p:cNvSpPr>
            <a:spLocks noChangeShapeType="1"/>
          </p:cNvSpPr>
          <p:nvPr/>
        </p:nvSpPr>
        <p:spPr bwMode="auto">
          <a:xfrm>
            <a:off x="4440238" y="45720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18" name="Rectangle 32"/>
          <p:cNvSpPr>
            <a:spLocks noChangeArrowheads="1"/>
          </p:cNvSpPr>
          <p:nvPr/>
        </p:nvSpPr>
        <p:spPr bwMode="auto">
          <a:xfrm>
            <a:off x="706438" y="2825750"/>
            <a:ext cx="817562" cy="2482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319" name="Line 33"/>
          <p:cNvSpPr>
            <a:spLocks noChangeShapeType="1"/>
          </p:cNvSpPr>
          <p:nvPr/>
        </p:nvSpPr>
        <p:spPr bwMode="auto">
          <a:xfrm>
            <a:off x="706438" y="29718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0" name="Line 34"/>
          <p:cNvSpPr>
            <a:spLocks noChangeShapeType="1"/>
          </p:cNvSpPr>
          <p:nvPr/>
        </p:nvSpPr>
        <p:spPr bwMode="auto">
          <a:xfrm>
            <a:off x="706438" y="31242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1" name="Line 35"/>
          <p:cNvSpPr>
            <a:spLocks noChangeShapeType="1"/>
          </p:cNvSpPr>
          <p:nvPr/>
        </p:nvSpPr>
        <p:spPr bwMode="auto">
          <a:xfrm>
            <a:off x="706438" y="32766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2" name="Line 36"/>
          <p:cNvSpPr>
            <a:spLocks noChangeShapeType="1"/>
          </p:cNvSpPr>
          <p:nvPr/>
        </p:nvSpPr>
        <p:spPr bwMode="auto">
          <a:xfrm>
            <a:off x="706438" y="34290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3" name="Line 37"/>
          <p:cNvSpPr>
            <a:spLocks noChangeShapeType="1"/>
          </p:cNvSpPr>
          <p:nvPr/>
        </p:nvSpPr>
        <p:spPr bwMode="auto">
          <a:xfrm>
            <a:off x="706438" y="35814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4" name="Line 38"/>
          <p:cNvSpPr>
            <a:spLocks noChangeShapeType="1"/>
          </p:cNvSpPr>
          <p:nvPr/>
        </p:nvSpPr>
        <p:spPr bwMode="auto">
          <a:xfrm>
            <a:off x="706438" y="37338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5" name="Line 39"/>
          <p:cNvSpPr>
            <a:spLocks noChangeShapeType="1"/>
          </p:cNvSpPr>
          <p:nvPr/>
        </p:nvSpPr>
        <p:spPr bwMode="auto">
          <a:xfrm>
            <a:off x="706438" y="38862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6" name="Line 40"/>
          <p:cNvSpPr>
            <a:spLocks noChangeShapeType="1"/>
          </p:cNvSpPr>
          <p:nvPr/>
        </p:nvSpPr>
        <p:spPr bwMode="auto">
          <a:xfrm>
            <a:off x="706438" y="40386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7" name="Line 41"/>
          <p:cNvSpPr>
            <a:spLocks noChangeShapeType="1"/>
          </p:cNvSpPr>
          <p:nvPr/>
        </p:nvSpPr>
        <p:spPr bwMode="auto">
          <a:xfrm>
            <a:off x="706438" y="41910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8" name="Line 42"/>
          <p:cNvSpPr>
            <a:spLocks noChangeShapeType="1"/>
          </p:cNvSpPr>
          <p:nvPr/>
        </p:nvSpPr>
        <p:spPr bwMode="auto">
          <a:xfrm>
            <a:off x="706438" y="43434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29" name="Line 43"/>
          <p:cNvSpPr>
            <a:spLocks noChangeShapeType="1"/>
          </p:cNvSpPr>
          <p:nvPr/>
        </p:nvSpPr>
        <p:spPr bwMode="auto">
          <a:xfrm>
            <a:off x="706438" y="44958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30" name="Line 44"/>
          <p:cNvSpPr>
            <a:spLocks noChangeShapeType="1"/>
          </p:cNvSpPr>
          <p:nvPr/>
        </p:nvSpPr>
        <p:spPr bwMode="auto">
          <a:xfrm>
            <a:off x="706438" y="4648200"/>
            <a:ext cx="8175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31" name="Oval 45"/>
          <p:cNvSpPr>
            <a:spLocks noChangeArrowheads="1"/>
          </p:cNvSpPr>
          <p:nvPr/>
        </p:nvSpPr>
        <p:spPr bwMode="auto">
          <a:xfrm>
            <a:off x="6678613" y="2830513"/>
            <a:ext cx="1931987" cy="3825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332" name="Oval 46"/>
          <p:cNvSpPr>
            <a:spLocks noChangeArrowheads="1"/>
          </p:cNvSpPr>
          <p:nvPr/>
        </p:nvSpPr>
        <p:spPr bwMode="auto">
          <a:xfrm>
            <a:off x="6678613" y="5180013"/>
            <a:ext cx="1931987" cy="382587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 dirty="0"/>
          </a:p>
        </p:txBody>
      </p:sp>
      <p:sp>
        <p:nvSpPr>
          <p:cNvPr id="12333" name="Line 47"/>
          <p:cNvSpPr>
            <a:spLocks noChangeShapeType="1"/>
          </p:cNvSpPr>
          <p:nvPr/>
        </p:nvSpPr>
        <p:spPr bwMode="auto">
          <a:xfrm>
            <a:off x="6667500" y="3030538"/>
            <a:ext cx="14288" cy="2354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34" name="Line 48"/>
          <p:cNvSpPr>
            <a:spLocks noChangeShapeType="1"/>
          </p:cNvSpPr>
          <p:nvPr/>
        </p:nvSpPr>
        <p:spPr bwMode="auto">
          <a:xfrm>
            <a:off x="8597900" y="3057525"/>
            <a:ext cx="14288" cy="2327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335" name="Text Box 49"/>
          <p:cNvSpPr txBox="1">
            <a:spLocks noChangeArrowheads="1"/>
          </p:cNvSpPr>
          <p:nvPr/>
        </p:nvSpPr>
        <p:spPr bwMode="auto">
          <a:xfrm>
            <a:off x="401595" y="5892800"/>
            <a:ext cx="155901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Garamond" pitchFamily="18" charset="0"/>
              </a:rPr>
              <a:t>Virtual memory</a:t>
            </a:r>
          </a:p>
        </p:txBody>
      </p:sp>
      <p:sp>
        <p:nvSpPr>
          <p:cNvPr id="12336" name="Text Box 50"/>
          <p:cNvSpPr txBox="1">
            <a:spLocks noChangeArrowheads="1"/>
          </p:cNvSpPr>
          <p:nvPr/>
        </p:nvSpPr>
        <p:spPr bwMode="auto">
          <a:xfrm>
            <a:off x="2220913" y="5910263"/>
            <a:ext cx="163988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Garamond" pitchFamily="18" charset="0"/>
              </a:rPr>
              <a:t>Memory</a:t>
            </a:r>
            <a:r>
              <a:rPr lang="ro-RO" altLang="en-US" sz="1600" b="1" dirty="0">
                <a:latin typeface="Garamond" pitchFamily="18" charset="0"/>
              </a:rPr>
              <a:t> m</a:t>
            </a:r>
            <a:r>
              <a:rPr lang="en-US" altLang="en-US" sz="1600" b="1" dirty="0" err="1">
                <a:latin typeface="Garamond" pitchFamily="18" charset="0"/>
              </a:rPr>
              <a:t>ap</a:t>
            </a:r>
            <a:endParaRPr lang="en-US" altLang="en-US" sz="1600" b="1" dirty="0">
              <a:latin typeface="Garamond" pitchFamily="18" charset="0"/>
            </a:endParaRPr>
          </a:p>
        </p:txBody>
      </p:sp>
      <p:sp>
        <p:nvSpPr>
          <p:cNvPr id="12337" name="Text Box 51"/>
          <p:cNvSpPr txBox="1">
            <a:spLocks noChangeArrowheads="1"/>
          </p:cNvSpPr>
          <p:nvPr/>
        </p:nvSpPr>
        <p:spPr bwMode="auto">
          <a:xfrm>
            <a:off x="3834895" y="5908675"/>
            <a:ext cx="23441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Garamond" pitchFamily="18" charset="0"/>
              </a:rPr>
              <a:t>Physical memory</a:t>
            </a:r>
            <a:r>
              <a:rPr lang="ro-RO" altLang="en-US" sz="1600" b="1" dirty="0">
                <a:latin typeface="Garamond" pitchFamily="18" charset="0"/>
              </a:rPr>
              <a:t> (RAM)</a:t>
            </a:r>
            <a:endParaRPr lang="en-US" altLang="en-US" sz="1600" b="1" dirty="0">
              <a:latin typeface="Garamond" pitchFamily="18" charset="0"/>
            </a:endParaRPr>
          </a:p>
        </p:txBody>
      </p:sp>
      <p:sp>
        <p:nvSpPr>
          <p:cNvPr id="12338" name="Text Box 52"/>
          <p:cNvSpPr txBox="1">
            <a:spLocks noChangeArrowheads="1"/>
          </p:cNvSpPr>
          <p:nvPr/>
        </p:nvSpPr>
        <p:spPr bwMode="auto">
          <a:xfrm>
            <a:off x="7340600" y="5921375"/>
            <a:ext cx="592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600" b="1" dirty="0">
                <a:latin typeface="Garamond" pitchFamily="18" charset="0"/>
              </a:rPr>
              <a:t>Disk</a:t>
            </a:r>
          </a:p>
        </p:txBody>
      </p:sp>
      <p:sp>
        <p:nvSpPr>
          <p:cNvPr id="12339" name="Text Box 53"/>
          <p:cNvSpPr txBox="1">
            <a:spLocks noChangeArrowheads="1"/>
          </p:cNvSpPr>
          <p:nvPr/>
        </p:nvSpPr>
        <p:spPr bwMode="auto">
          <a:xfrm>
            <a:off x="328613" y="2392363"/>
            <a:ext cx="17351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600" dirty="0">
                <a:latin typeface="Garamond" pitchFamily="18" charset="0"/>
              </a:rPr>
              <a:t>Memory pages</a:t>
            </a:r>
          </a:p>
        </p:txBody>
      </p:sp>
      <p:sp>
        <p:nvSpPr>
          <p:cNvPr id="12340" name="Line 54"/>
          <p:cNvSpPr>
            <a:spLocks noChangeShapeType="1"/>
          </p:cNvSpPr>
          <p:nvPr/>
        </p:nvSpPr>
        <p:spPr bwMode="auto">
          <a:xfrm>
            <a:off x="476250" y="2652713"/>
            <a:ext cx="133350" cy="471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1" name="Line 55"/>
          <p:cNvSpPr>
            <a:spLocks noChangeShapeType="1"/>
          </p:cNvSpPr>
          <p:nvPr/>
        </p:nvSpPr>
        <p:spPr bwMode="auto">
          <a:xfrm>
            <a:off x="1622425" y="3668713"/>
            <a:ext cx="892175" cy="446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2" name="Freeform 56"/>
          <p:cNvSpPr>
            <a:spLocks/>
          </p:cNvSpPr>
          <p:nvPr/>
        </p:nvSpPr>
        <p:spPr bwMode="auto">
          <a:xfrm>
            <a:off x="3509963" y="4186238"/>
            <a:ext cx="3157537" cy="366712"/>
          </a:xfrm>
          <a:custGeom>
            <a:avLst/>
            <a:gdLst>
              <a:gd name="T0" fmla="*/ 0 w 2040"/>
              <a:gd name="T1" fmla="*/ 0 h 276"/>
              <a:gd name="T2" fmla="*/ 742950 w 2040"/>
              <a:gd name="T3" fmla="*/ 366712 h 276"/>
              <a:gd name="T4" fmla="*/ 3157537 w 2040"/>
              <a:gd name="T5" fmla="*/ 286992 h 2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040" h="276">
                <a:moveTo>
                  <a:pt x="0" y="0"/>
                </a:moveTo>
                <a:lnTo>
                  <a:pt x="480" y="276"/>
                </a:lnTo>
                <a:lnTo>
                  <a:pt x="2040" y="216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3" name="Line 57"/>
          <p:cNvSpPr>
            <a:spLocks noChangeShapeType="1"/>
          </p:cNvSpPr>
          <p:nvPr/>
        </p:nvSpPr>
        <p:spPr bwMode="auto">
          <a:xfrm flipV="1">
            <a:off x="3455988" y="3516313"/>
            <a:ext cx="1039812" cy="446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4" name="Line 58"/>
          <p:cNvSpPr>
            <a:spLocks noChangeShapeType="1"/>
          </p:cNvSpPr>
          <p:nvPr/>
        </p:nvSpPr>
        <p:spPr bwMode="auto">
          <a:xfrm flipV="1">
            <a:off x="5294313" y="3429000"/>
            <a:ext cx="1411287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5" name="Line 59"/>
          <p:cNvSpPr>
            <a:spLocks noChangeShapeType="1"/>
          </p:cNvSpPr>
          <p:nvPr/>
        </p:nvSpPr>
        <p:spPr bwMode="auto">
          <a:xfrm flipH="1" flipV="1">
            <a:off x="5367338" y="3657600"/>
            <a:ext cx="1262062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Rectangle 60"/>
          <p:cNvSpPr>
            <a:spLocks noChangeArrowheads="1"/>
          </p:cNvSpPr>
          <p:nvPr/>
        </p:nvSpPr>
        <p:spPr bwMode="auto">
          <a:xfrm>
            <a:off x="6940550" y="33909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7" name="Rectangle 61"/>
          <p:cNvSpPr>
            <a:spLocks noChangeArrowheads="1"/>
          </p:cNvSpPr>
          <p:nvPr/>
        </p:nvSpPr>
        <p:spPr bwMode="auto">
          <a:xfrm>
            <a:off x="7321550" y="33909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8" name="Rectangle 62"/>
          <p:cNvSpPr>
            <a:spLocks noChangeArrowheads="1"/>
          </p:cNvSpPr>
          <p:nvPr/>
        </p:nvSpPr>
        <p:spPr bwMode="auto">
          <a:xfrm>
            <a:off x="7702550" y="33909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49" name="Rectangle 63"/>
          <p:cNvSpPr>
            <a:spLocks noChangeArrowheads="1"/>
          </p:cNvSpPr>
          <p:nvPr/>
        </p:nvSpPr>
        <p:spPr bwMode="auto">
          <a:xfrm>
            <a:off x="8159750" y="33909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0" name="Rectangle 64"/>
          <p:cNvSpPr>
            <a:spLocks noChangeArrowheads="1"/>
          </p:cNvSpPr>
          <p:nvPr/>
        </p:nvSpPr>
        <p:spPr bwMode="auto">
          <a:xfrm>
            <a:off x="6940550" y="3848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1" name="Rectangle 65"/>
          <p:cNvSpPr>
            <a:spLocks noChangeArrowheads="1"/>
          </p:cNvSpPr>
          <p:nvPr/>
        </p:nvSpPr>
        <p:spPr bwMode="auto">
          <a:xfrm>
            <a:off x="7321550" y="3848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2" name="Rectangle 66"/>
          <p:cNvSpPr>
            <a:spLocks noChangeArrowheads="1"/>
          </p:cNvSpPr>
          <p:nvPr/>
        </p:nvSpPr>
        <p:spPr bwMode="auto">
          <a:xfrm>
            <a:off x="7702550" y="3848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3" name="Rectangle 67"/>
          <p:cNvSpPr>
            <a:spLocks noChangeArrowheads="1"/>
          </p:cNvSpPr>
          <p:nvPr/>
        </p:nvSpPr>
        <p:spPr bwMode="auto">
          <a:xfrm>
            <a:off x="8159750" y="3848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4" name="Rectangle 68"/>
          <p:cNvSpPr>
            <a:spLocks noChangeArrowheads="1"/>
          </p:cNvSpPr>
          <p:nvPr/>
        </p:nvSpPr>
        <p:spPr bwMode="auto">
          <a:xfrm>
            <a:off x="6940550" y="4229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5" name="Rectangle 69"/>
          <p:cNvSpPr>
            <a:spLocks noChangeArrowheads="1"/>
          </p:cNvSpPr>
          <p:nvPr/>
        </p:nvSpPr>
        <p:spPr bwMode="auto">
          <a:xfrm>
            <a:off x="7321550" y="4229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6" name="Rectangle 70"/>
          <p:cNvSpPr>
            <a:spLocks noChangeArrowheads="1"/>
          </p:cNvSpPr>
          <p:nvPr/>
        </p:nvSpPr>
        <p:spPr bwMode="auto">
          <a:xfrm>
            <a:off x="7702550" y="4229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7" name="Rectangle 71"/>
          <p:cNvSpPr>
            <a:spLocks noChangeArrowheads="1"/>
          </p:cNvSpPr>
          <p:nvPr/>
        </p:nvSpPr>
        <p:spPr bwMode="auto">
          <a:xfrm>
            <a:off x="8159750" y="4229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8" name="Rectangle 72"/>
          <p:cNvSpPr>
            <a:spLocks noChangeArrowheads="1"/>
          </p:cNvSpPr>
          <p:nvPr/>
        </p:nvSpPr>
        <p:spPr bwMode="auto">
          <a:xfrm>
            <a:off x="6940550" y="4610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59" name="Rectangle 73"/>
          <p:cNvSpPr>
            <a:spLocks noChangeArrowheads="1"/>
          </p:cNvSpPr>
          <p:nvPr/>
        </p:nvSpPr>
        <p:spPr bwMode="auto">
          <a:xfrm>
            <a:off x="7321550" y="4610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60" name="Rectangle 74"/>
          <p:cNvSpPr>
            <a:spLocks noChangeArrowheads="1"/>
          </p:cNvSpPr>
          <p:nvPr/>
        </p:nvSpPr>
        <p:spPr bwMode="auto">
          <a:xfrm>
            <a:off x="7702550" y="4610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361" name="Rectangle 75"/>
          <p:cNvSpPr>
            <a:spLocks noChangeArrowheads="1"/>
          </p:cNvSpPr>
          <p:nvPr/>
        </p:nvSpPr>
        <p:spPr bwMode="auto">
          <a:xfrm>
            <a:off x="8159750" y="4610100"/>
            <a:ext cx="222250" cy="190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Virtual memory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 sz="2100" dirty="0">
                <a:latin typeface="Garamond" pitchFamily="18" charset="0"/>
              </a:rPr>
              <a:t>In case of using virtual memory not all the objects (instructions or data) are in the main memory at a specific time; some of </a:t>
            </a:r>
            <a:r>
              <a:rPr lang="ro-RO" altLang="en-US" sz="2100" dirty="0">
                <a:latin typeface="Garamond" pitchFamily="18" charset="0"/>
              </a:rPr>
              <a:t>them</a:t>
            </a:r>
            <a:r>
              <a:rPr lang="en-US" altLang="en-US" sz="2100" dirty="0">
                <a:latin typeface="Garamond" pitchFamily="18" charset="0"/>
              </a:rPr>
              <a:t> may be on disk</a:t>
            </a:r>
            <a:r>
              <a:rPr lang="ro-RO" altLang="en-US" sz="2100" dirty="0">
                <a:latin typeface="Garamond" pitchFamily="18" charset="0"/>
              </a:rPr>
              <a:t>. </a:t>
            </a:r>
            <a:endParaRPr lang="en-US" altLang="en-US" sz="2100" dirty="0">
              <a:latin typeface="Garamond" pitchFamily="18" charset="0"/>
            </a:endParaRPr>
          </a:p>
          <a:p>
            <a:pPr>
              <a:lnSpc>
                <a:spcPct val="90000"/>
              </a:lnSpc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 sz="2100" dirty="0">
                <a:latin typeface="Garamond" pitchFamily="18" charset="0"/>
              </a:rPr>
              <a:t>Addressing space is divided in fixed length blocks – called </a:t>
            </a:r>
            <a:r>
              <a:rPr lang="en-US" altLang="en-US" sz="2100" i="1" dirty="0">
                <a:latin typeface="Garamond" pitchFamily="18" charset="0"/>
              </a:rPr>
              <a:t>pages</a:t>
            </a:r>
            <a:r>
              <a:rPr lang="ro-RO" altLang="en-US" sz="2100" dirty="0">
                <a:latin typeface="Garamond" pitchFamily="18" charset="0"/>
              </a:rPr>
              <a:t>. </a:t>
            </a:r>
          </a:p>
          <a:p>
            <a:pPr>
              <a:lnSpc>
                <a:spcPct val="90000"/>
              </a:lnSpc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 sz="2100" dirty="0">
                <a:latin typeface="Garamond" pitchFamily="18" charset="0"/>
              </a:rPr>
              <a:t>At some moment in time, the pages are</a:t>
            </a:r>
            <a:r>
              <a:rPr lang="en-US" altLang="en-US" sz="2100" i="1" dirty="0">
                <a:latin typeface="Garamond" pitchFamily="18" charset="0"/>
              </a:rPr>
              <a:t> in the main memory</a:t>
            </a:r>
            <a:r>
              <a:rPr lang="en-US" altLang="en-US" sz="2100" dirty="0">
                <a:latin typeface="Garamond" pitchFamily="18" charset="0"/>
              </a:rPr>
              <a:t> or </a:t>
            </a:r>
            <a:r>
              <a:rPr lang="en-US" altLang="en-US" sz="2100" i="1" dirty="0">
                <a:latin typeface="Garamond" pitchFamily="18" charset="0"/>
              </a:rPr>
              <a:t>on disk</a:t>
            </a:r>
            <a:r>
              <a:rPr lang="en-US" altLang="en-US" sz="2100" dirty="0">
                <a:latin typeface="Garamond" pitchFamily="18" charset="0"/>
              </a:rPr>
              <a:t>.</a:t>
            </a:r>
            <a:endParaRPr lang="ro-RO" altLang="en-US" sz="2100" dirty="0">
              <a:latin typeface="Garamond" pitchFamily="18" charset="0"/>
            </a:endParaRPr>
          </a:p>
          <a:p>
            <a:pPr>
              <a:lnSpc>
                <a:spcPct val="90000"/>
              </a:lnSpc>
              <a:tabLst>
                <a:tab pos="2682875" algn="l"/>
                <a:tab pos="3833813" algn="l"/>
                <a:tab pos="5483225" algn="l"/>
              </a:tabLst>
            </a:pPr>
            <a:r>
              <a:rPr lang="en-US" altLang="en-US" sz="2100" dirty="0">
                <a:latin typeface="Garamond" pitchFamily="18" charset="0"/>
              </a:rPr>
              <a:t>When the CPU tries to access an object that is not in cache, nor in the main memory, it appears a </a:t>
            </a:r>
            <a:r>
              <a:rPr lang="ro-RO" altLang="en-US" sz="2100" dirty="0">
                <a:latin typeface="Garamond" pitchFamily="18" charset="0"/>
              </a:rPr>
              <a:t>“page-fault” – </a:t>
            </a:r>
            <a:r>
              <a:rPr lang="en-US" altLang="en-US" sz="2100" dirty="0">
                <a:latin typeface="Garamond" pitchFamily="18" charset="0"/>
              </a:rPr>
              <a:t>in this </a:t>
            </a:r>
            <a:r>
              <a:rPr lang="ro-RO" altLang="en-US" sz="2100" dirty="0">
                <a:latin typeface="Garamond" pitchFamily="18" charset="0"/>
              </a:rPr>
              <a:t>moment </a:t>
            </a:r>
            <a:r>
              <a:rPr lang="en-US" altLang="en-US" sz="2100" dirty="0">
                <a:latin typeface="Garamond" pitchFamily="18" charset="0"/>
              </a:rPr>
              <a:t>the whole page is moved from the disk into main memory</a:t>
            </a:r>
            <a:r>
              <a:rPr lang="ro-RO" altLang="en-US" sz="2100" dirty="0">
                <a:latin typeface="Garamond" pitchFamily="18" charset="0"/>
              </a:rPr>
              <a:t>. </a:t>
            </a:r>
            <a:r>
              <a:rPr lang="en-US" altLang="en-US" sz="2100" dirty="0">
                <a:latin typeface="Garamond" pitchFamily="18" charset="0"/>
              </a:rPr>
              <a:t>These </a:t>
            </a:r>
            <a:r>
              <a:rPr lang="ro-RO" altLang="en-US" sz="2100" dirty="0">
                <a:latin typeface="Garamond" pitchFamily="18" charset="0"/>
              </a:rPr>
              <a:t>“page-fault</a:t>
            </a:r>
            <a:r>
              <a:rPr lang="en-US" altLang="en-US" sz="2100" dirty="0">
                <a:latin typeface="Garamond" pitchFamily="18" charset="0"/>
              </a:rPr>
              <a:t>s</a:t>
            </a:r>
            <a:r>
              <a:rPr lang="ro-RO" altLang="en-US" sz="2100" dirty="0">
                <a:latin typeface="Garamond" pitchFamily="18" charset="0"/>
              </a:rPr>
              <a:t>”</a:t>
            </a:r>
            <a:r>
              <a:rPr lang="en-US" altLang="en-US" sz="2100" dirty="0">
                <a:latin typeface="Garamond" pitchFamily="18" charset="0"/>
              </a:rPr>
              <a:t> take a lot of time</a:t>
            </a:r>
            <a:r>
              <a:rPr lang="ro-RO" altLang="en-US" sz="2100" dirty="0">
                <a:latin typeface="Garamond" pitchFamily="18" charset="0"/>
              </a:rPr>
              <a:t> </a:t>
            </a:r>
            <a:r>
              <a:rPr lang="en-US" altLang="en-US" sz="2100" dirty="0">
                <a:latin typeface="Garamond" pitchFamily="18" charset="0"/>
              </a:rPr>
              <a:t>and involve </a:t>
            </a:r>
            <a:r>
              <a:rPr lang="en-US" altLang="en-US" sz="2100" i="1" dirty="0">
                <a:latin typeface="Garamond" pitchFamily="18" charset="0"/>
              </a:rPr>
              <a:t>swapping</a:t>
            </a:r>
            <a:r>
              <a:rPr lang="ro-RO" altLang="en-US" sz="2100" dirty="0">
                <a:latin typeface="Garamond" pitchFamily="18" charset="0"/>
              </a:rPr>
              <a:t>. </a:t>
            </a:r>
            <a:r>
              <a:rPr lang="en-US" altLang="en-US" sz="2100" i="1" dirty="0">
                <a:latin typeface="Garamond" pitchFamily="18" charset="0"/>
              </a:rPr>
              <a:t>Swapping</a:t>
            </a:r>
            <a:r>
              <a:rPr lang="en-US" altLang="en-US" sz="2100" dirty="0">
                <a:latin typeface="Garamond" pitchFamily="18" charset="0"/>
              </a:rPr>
              <a:t> is </a:t>
            </a:r>
            <a:r>
              <a:rPr lang="ro-RO" altLang="en-US" sz="2100" dirty="0">
                <a:latin typeface="Garamond" pitchFamily="18" charset="0"/>
              </a:rPr>
              <a:t>the</a:t>
            </a:r>
            <a:r>
              <a:rPr lang="en-US" altLang="en-US" sz="2100" dirty="0">
                <a:latin typeface="Garamond" pitchFamily="18" charset="0"/>
              </a:rPr>
              <a:t> mechanism in which a process can be swapped temporarily out of main memory to a backing storage (disk), and then brought back into memory </a:t>
            </a:r>
            <a:r>
              <a:rPr lang="ro-RO" altLang="en-US" sz="2100" dirty="0">
                <a:latin typeface="Garamond" pitchFamily="18" charset="0"/>
              </a:rPr>
              <a:t>to</a:t>
            </a:r>
            <a:r>
              <a:rPr lang="en-US" altLang="en-US" sz="2100" dirty="0">
                <a:latin typeface="Garamond" pitchFamily="18" charset="0"/>
              </a:rPr>
              <a:t> continue</a:t>
            </a:r>
            <a:r>
              <a:rPr lang="ro-RO" altLang="en-US" sz="2100" dirty="0">
                <a:latin typeface="Garamond" pitchFamily="18" charset="0"/>
              </a:rPr>
              <a:t> the</a:t>
            </a:r>
            <a:r>
              <a:rPr lang="en-US" altLang="en-US" sz="2100" dirty="0">
                <a:latin typeface="Garamond" pitchFamily="18" charset="0"/>
              </a:rPr>
              <a:t> execution.</a:t>
            </a:r>
            <a:endParaRPr lang="ro-RO" altLang="en-US" sz="2100" dirty="0">
              <a:latin typeface="Garamond" pitchFamily="18" charset="0"/>
            </a:endParaRPr>
          </a:p>
          <a:p>
            <a:pPr>
              <a:lnSpc>
                <a:spcPct val="90000"/>
              </a:lnSpc>
              <a:tabLst>
                <a:tab pos="2682875" algn="l"/>
                <a:tab pos="3833813" algn="l"/>
                <a:tab pos="5483225" algn="l"/>
              </a:tabLst>
            </a:pPr>
            <a:r>
              <a:rPr lang="ro-RO" altLang="en-US" sz="2100" dirty="0">
                <a:latin typeface="Garamond" pitchFamily="18" charset="0"/>
              </a:rPr>
              <a:t>The </a:t>
            </a:r>
            <a:r>
              <a:rPr lang="ro-RO" altLang="en-US" sz="2100" i="1" dirty="0">
                <a:latin typeface="Garamond" pitchFamily="18" charset="0"/>
              </a:rPr>
              <a:t>c</a:t>
            </a:r>
            <a:r>
              <a:rPr lang="en-US" altLang="en-US" sz="2100" i="1" dirty="0">
                <a:latin typeface="Garamond" pitchFamily="18" charset="0"/>
              </a:rPr>
              <a:t>ache memory</a:t>
            </a:r>
            <a:r>
              <a:rPr lang="en-US" altLang="en-US" sz="2100" dirty="0">
                <a:latin typeface="Garamond" pitchFamily="18" charset="0"/>
              </a:rPr>
              <a:t> and </a:t>
            </a:r>
            <a:r>
              <a:rPr lang="ro-RO" altLang="en-US" sz="2100" dirty="0">
                <a:latin typeface="Garamond" pitchFamily="18" charset="0"/>
              </a:rPr>
              <a:t>the </a:t>
            </a:r>
            <a:r>
              <a:rPr lang="en-US" altLang="en-US" sz="2100" i="1" dirty="0">
                <a:latin typeface="Garamond" pitchFamily="18" charset="0"/>
              </a:rPr>
              <a:t>main memory</a:t>
            </a:r>
            <a:r>
              <a:rPr lang="en-US" altLang="en-US" sz="2100" dirty="0">
                <a:latin typeface="Garamond" pitchFamily="18" charset="0"/>
              </a:rPr>
              <a:t> have the same relation</a:t>
            </a:r>
            <a:r>
              <a:rPr lang="ro-RO" altLang="en-US" sz="2100" dirty="0">
                <a:latin typeface="Garamond" pitchFamily="18" charset="0"/>
              </a:rPr>
              <a:t> between them</a:t>
            </a:r>
            <a:r>
              <a:rPr lang="en-US" altLang="en-US" sz="2100" dirty="0">
                <a:latin typeface="Garamond" pitchFamily="18" charset="0"/>
              </a:rPr>
              <a:t> as the one between the </a:t>
            </a:r>
            <a:r>
              <a:rPr lang="en-US" altLang="en-US" sz="2100" i="1" dirty="0">
                <a:latin typeface="Garamond" pitchFamily="18" charset="0"/>
              </a:rPr>
              <a:t>main memory</a:t>
            </a:r>
            <a:r>
              <a:rPr lang="en-US" altLang="en-US" sz="2100" dirty="0">
                <a:latin typeface="Garamond" pitchFamily="18" charset="0"/>
              </a:rPr>
              <a:t> and the </a:t>
            </a:r>
            <a:r>
              <a:rPr lang="en-US" altLang="en-US" sz="2100" i="1" dirty="0">
                <a:latin typeface="Garamond" pitchFamily="18" charset="0"/>
              </a:rPr>
              <a:t>disk</a:t>
            </a:r>
            <a:r>
              <a:rPr lang="ro-RO" altLang="en-US" sz="2100" dirty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31863"/>
          </a:xfrm>
        </p:spPr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Virtual memory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8900"/>
            <a:ext cx="8077200" cy="4927600"/>
          </a:xfrm>
        </p:spPr>
        <p:txBody>
          <a:bodyPr/>
          <a:lstStyle/>
          <a:p>
            <a:r>
              <a:rPr lang="en-US" altLang="en-US" sz="2100" dirty="0">
                <a:latin typeface="Garamond" pitchFamily="18" charset="0"/>
              </a:rPr>
              <a:t>At any moment in time, a computer runs several processes, each with its own memory address space</a:t>
            </a:r>
            <a:r>
              <a:rPr lang="ro-RO" altLang="en-US" sz="2100" dirty="0">
                <a:latin typeface="Garamond" pitchFamily="18" charset="0"/>
              </a:rPr>
              <a:t>. </a:t>
            </a:r>
            <a:r>
              <a:rPr lang="en-US" altLang="en-US" sz="2100" dirty="0">
                <a:latin typeface="Garamond" pitchFamily="18" charset="0"/>
              </a:rPr>
              <a:t>A part of the main memory is shared between multiple processes</a:t>
            </a:r>
            <a:r>
              <a:rPr lang="ro-RO" altLang="en-US" sz="2100" dirty="0">
                <a:latin typeface="Garamond" pitchFamily="18" charset="0"/>
              </a:rPr>
              <a:t>.</a:t>
            </a:r>
          </a:p>
          <a:p>
            <a:r>
              <a:rPr lang="en-US" altLang="en-US" sz="2100" dirty="0">
                <a:latin typeface="Garamond" pitchFamily="18" charset="0"/>
              </a:rPr>
              <a:t>The physical memory is divided into blocks allocated to several processes.</a:t>
            </a:r>
            <a:endParaRPr lang="ro-RO" altLang="en-US" sz="2100" dirty="0">
              <a:latin typeface="Garamond" pitchFamily="18" charset="0"/>
            </a:endParaRPr>
          </a:p>
          <a:p>
            <a:r>
              <a:rPr lang="en-US" altLang="en-US" sz="2100" dirty="0">
                <a:latin typeface="Garamond" pitchFamily="18" charset="0"/>
              </a:rPr>
              <a:t>In </a:t>
            </a:r>
            <a:r>
              <a:rPr lang="en-US" altLang="en-US" sz="2100" dirty="0" err="1">
                <a:latin typeface="Garamond" pitchFamily="18" charset="0"/>
              </a:rPr>
              <a:t>th</a:t>
            </a:r>
            <a:r>
              <a:rPr lang="ro-RO" altLang="en-US" sz="2100" dirty="0">
                <a:latin typeface="Garamond" pitchFamily="18" charset="0"/>
              </a:rPr>
              <a:t>is</a:t>
            </a:r>
            <a:r>
              <a:rPr lang="en-US" altLang="en-US" sz="2100" dirty="0">
                <a:latin typeface="Garamond" pitchFamily="18" charset="0"/>
              </a:rPr>
              <a:t> case</a:t>
            </a:r>
            <a:r>
              <a:rPr lang="ro-RO" altLang="en-US" sz="2100" dirty="0">
                <a:latin typeface="Garamond" pitchFamily="18" charset="0"/>
              </a:rPr>
              <a:t>,</a:t>
            </a:r>
            <a:r>
              <a:rPr lang="en-US" altLang="en-US" sz="2100" dirty="0">
                <a:latin typeface="Garamond" pitchFamily="18" charset="0"/>
              </a:rPr>
              <a:t> a </a:t>
            </a:r>
            <a:r>
              <a:rPr lang="en-US" altLang="en-US" sz="2100" i="1" dirty="0">
                <a:latin typeface="Garamond" pitchFamily="18" charset="0"/>
              </a:rPr>
              <a:t>protection scheme</a:t>
            </a:r>
            <a:r>
              <a:rPr lang="en-US" altLang="en-US" sz="2100" dirty="0">
                <a:latin typeface="Garamond" pitchFamily="18" charset="0"/>
              </a:rPr>
              <a:t> is needed – this restrict the access of the processes to blocks belonging to other processes</a:t>
            </a:r>
            <a:r>
              <a:rPr lang="ro-RO" altLang="en-US" sz="2100" dirty="0">
                <a:latin typeface="Garamond" pitchFamily="18" charset="0"/>
              </a:rPr>
              <a:t>.</a:t>
            </a:r>
            <a:r>
              <a:rPr lang="en-US" altLang="en-US" sz="2100" dirty="0">
                <a:latin typeface="Garamond" pitchFamily="18" charset="0"/>
              </a:rPr>
              <a:t> The mechanism of virtual memory is reducing also the starting time of a program, because not all its code or data must be in main memory</a:t>
            </a:r>
            <a:r>
              <a:rPr lang="ro-RO" altLang="en-US" sz="2100" dirty="0">
                <a:latin typeface="Garamond" pitchFamily="18" charset="0"/>
              </a:rPr>
              <a:t> </a:t>
            </a:r>
            <a:r>
              <a:rPr lang="en-US" altLang="en-US" sz="2100" dirty="0">
                <a:latin typeface="Garamond" pitchFamily="18" charset="0"/>
              </a:rPr>
              <a:t>before starting the program</a:t>
            </a:r>
            <a:r>
              <a:rPr lang="ro-RO" altLang="en-US" sz="2100" dirty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</a:endParaRPr>
          </a:p>
          <a:p>
            <a:r>
              <a:rPr lang="en-US" altLang="en-US" sz="2100" dirty="0">
                <a:latin typeface="Garamond" pitchFamily="18" charset="0"/>
              </a:rPr>
              <a:t>In the case of virtual memory, the memory blocks are called </a:t>
            </a:r>
            <a:r>
              <a:rPr lang="en-US" altLang="en-US" sz="2100" i="1" dirty="0">
                <a:latin typeface="Garamond" pitchFamily="18" charset="0"/>
              </a:rPr>
              <a:t>pages</a:t>
            </a:r>
            <a:r>
              <a:rPr lang="en-US" altLang="en-US" sz="2100" dirty="0">
                <a:latin typeface="Garamond" pitchFamily="18" charset="0"/>
              </a:rPr>
              <a:t> or </a:t>
            </a:r>
            <a:r>
              <a:rPr lang="en-US" altLang="en-US" sz="2100" i="1" dirty="0">
                <a:latin typeface="Garamond" pitchFamily="18" charset="0"/>
              </a:rPr>
              <a:t>segments</a:t>
            </a:r>
            <a:r>
              <a:rPr lang="en-US" altLang="en-US" sz="2100" dirty="0">
                <a:latin typeface="Garamond" pitchFamily="18" charset="0"/>
              </a:rPr>
              <a:t>. CPU uses virtual addresses translated into physical addresses in order to access main memory</a:t>
            </a:r>
            <a:r>
              <a:rPr lang="ro-RO" altLang="en-US" sz="2100" dirty="0">
                <a:latin typeface="Garamond" pitchFamily="18" charset="0"/>
              </a:rPr>
              <a:t>.</a:t>
            </a:r>
            <a:r>
              <a:rPr lang="en-US" altLang="en-US" sz="2100" dirty="0">
                <a:latin typeface="Garamond" pitchFamily="18" charset="0"/>
              </a:rPr>
              <a:t> This is called </a:t>
            </a:r>
            <a:r>
              <a:rPr lang="en-US" altLang="en-US" sz="2100" i="1" dirty="0">
                <a:latin typeface="Garamond" pitchFamily="18" charset="0"/>
              </a:rPr>
              <a:t>memory mapping</a:t>
            </a:r>
            <a:r>
              <a:rPr lang="en-US" altLang="en-US" sz="2100" dirty="0">
                <a:latin typeface="Garamond" pitchFamily="18" charset="0"/>
              </a:rPr>
              <a:t> or </a:t>
            </a:r>
            <a:r>
              <a:rPr lang="en-US" altLang="en-US" sz="2100" i="1" dirty="0">
                <a:latin typeface="Garamond" pitchFamily="18" charset="0"/>
              </a:rPr>
              <a:t>address translation</a:t>
            </a:r>
            <a:r>
              <a:rPr lang="ro-RO" altLang="en-US" sz="2100" dirty="0">
                <a:latin typeface="Garamond" pitchFamily="18" charset="0"/>
              </a:rPr>
              <a:t>. </a:t>
            </a:r>
            <a:endParaRPr lang="en-US" altLang="en-US" sz="2100" dirty="0">
              <a:latin typeface="Garamond" pitchFamily="18" charset="0"/>
            </a:endParaRPr>
          </a:p>
          <a:p>
            <a:endParaRPr lang="ro-RO" altLang="en-US" sz="21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31863"/>
          </a:xfrm>
        </p:spPr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Paging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8900"/>
            <a:ext cx="8077200" cy="4927600"/>
          </a:xfrm>
        </p:spPr>
        <p:txBody>
          <a:bodyPr/>
          <a:lstStyle/>
          <a:p>
            <a:r>
              <a:rPr lang="en-US" altLang="en-US" i="1" dirty="0">
                <a:latin typeface="Garamond" pitchFamily="18" charset="0"/>
              </a:rPr>
              <a:t>Paging</a:t>
            </a:r>
            <a:r>
              <a:rPr lang="en-US" altLang="en-US" dirty="0">
                <a:latin typeface="Garamond" pitchFamily="18" charset="0"/>
              </a:rPr>
              <a:t> represents a technique in which physical memory is broken into blocks of the same size called pages (size is power of 2, between 512 bytes and 8192 bytes). </a:t>
            </a:r>
          </a:p>
          <a:p>
            <a:r>
              <a:rPr lang="en-US" altLang="en-US" dirty="0">
                <a:latin typeface="Garamond" pitchFamily="18" charset="0"/>
              </a:rPr>
              <a:t>When a process needs to be executed, it's corresponding pages are loaded into any available memory frames. Logical address space of a process can be non-contiguous and a process is allocated physical memory whenever the free memory frame is available. </a:t>
            </a:r>
          </a:p>
          <a:p>
            <a:r>
              <a:rPr lang="en-US" altLang="en-US" dirty="0">
                <a:latin typeface="Garamond" pitchFamily="18" charset="0"/>
              </a:rPr>
              <a:t>Operating system keeps track of all free frames. Operating system needs </a:t>
            </a:r>
            <a:r>
              <a:rPr lang="en-US" altLang="en-US" b="1" i="1" dirty="0">
                <a:latin typeface="Garamond" pitchFamily="18" charset="0"/>
              </a:rPr>
              <a:t>n</a:t>
            </a:r>
            <a:r>
              <a:rPr lang="en-US" altLang="en-US" dirty="0">
                <a:latin typeface="Garamond" pitchFamily="18" charset="0"/>
              </a:rPr>
              <a:t> free frames to run a program of size </a:t>
            </a:r>
            <a:r>
              <a:rPr lang="en-US" altLang="en-US" b="1" i="1" dirty="0">
                <a:latin typeface="Garamond" pitchFamily="18" charset="0"/>
              </a:rPr>
              <a:t>n</a:t>
            </a:r>
            <a:r>
              <a:rPr lang="en-US" altLang="en-US" dirty="0">
                <a:latin typeface="Garamond" pitchFamily="18" charset="0"/>
              </a:rPr>
              <a:t> pages. </a:t>
            </a:r>
          </a:p>
          <a:p>
            <a:r>
              <a:rPr lang="en-US" altLang="en-US" dirty="0">
                <a:latin typeface="Garamond" pitchFamily="18" charset="0"/>
              </a:rPr>
              <a:t>Address generated by CPU is divided into: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A Page number (p) -- this is used as an index into a page table which contains base address of each page from the physical memory. </a:t>
            </a:r>
          </a:p>
          <a:p>
            <a:pPr lvl="1"/>
            <a:r>
              <a:rPr lang="en-US" altLang="en-US" dirty="0">
                <a:latin typeface="Garamond" pitchFamily="18" charset="0"/>
              </a:rPr>
              <a:t>A Page offset (d) – the page offset is combined with base address to define the physical memory address.</a:t>
            </a:r>
            <a:endParaRPr lang="ro-RO" altLang="en-US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28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931863"/>
          </a:xfrm>
        </p:spPr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Paging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8900"/>
            <a:ext cx="8077200" cy="4927600"/>
          </a:xfrm>
        </p:spPr>
        <p:txBody>
          <a:bodyPr/>
          <a:lstStyle/>
          <a:p>
            <a:r>
              <a:rPr lang="en-US" altLang="en-US" sz="2200" dirty="0">
                <a:latin typeface="Garamond" pitchFamily="18" charset="0"/>
              </a:rPr>
              <a:t>How paging may look:</a:t>
            </a:r>
            <a:endParaRPr lang="ro-RO" altLang="en-US" sz="2200" dirty="0">
              <a:latin typeface="Garamond" pitchFamily="18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727" y="2300034"/>
            <a:ext cx="5515745" cy="362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82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Contents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sz="2200" dirty="0">
              <a:latin typeface="Garamond" pitchFamily="18" charset="0"/>
            </a:endParaRPr>
          </a:p>
          <a:p>
            <a:endParaRPr lang="en-US" altLang="en-US" sz="2200" dirty="0">
              <a:latin typeface="Garamond" pitchFamily="18" charset="0"/>
            </a:endParaRPr>
          </a:p>
          <a:p>
            <a:r>
              <a:rPr lang="en-US" altLang="en-US" sz="2200" dirty="0">
                <a:latin typeface="Garamond" pitchFamily="18" charset="0"/>
              </a:rPr>
              <a:t>Memory types &amp; memory hierarchy</a:t>
            </a:r>
            <a:endParaRPr lang="ro-RO" altLang="en-US" sz="2200" dirty="0">
              <a:latin typeface="Garamond" pitchFamily="18" charset="0"/>
            </a:endParaRPr>
          </a:p>
          <a:p>
            <a:r>
              <a:rPr lang="en-US" altLang="en-US" sz="2200" dirty="0">
                <a:latin typeface="Garamond" pitchFamily="18" charset="0"/>
              </a:rPr>
              <a:t>Virtual memory (VM)	</a:t>
            </a:r>
            <a:endParaRPr lang="ro-RO" altLang="en-US" sz="2200" dirty="0">
              <a:latin typeface="Garamond" pitchFamily="18" charset="0"/>
            </a:endParaRPr>
          </a:p>
          <a:p>
            <a:r>
              <a:rPr lang="en-US" altLang="en-US" sz="2200" dirty="0">
                <a:latin typeface="Garamond" pitchFamily="18" charset="0"/>
              </a:rPr>
              <a:t>Page replacement algorithms in case of VM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Demand paging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794" y="1168400"/>
            <a:ext cx="8458200" cy="1208088"/>
          </a:xfrm>
          <a:noFill/>
        </p:spPr>
        <p:txBody>
          <a:bodyPr/>
          <a:lstStyle/>
          <a:p>
            <a:pPr marL="0" indent="0">
              <a:spcBef>
                <a:spcPts val="200"/>
              </a:spcBef>
              <a:spcAft>
                <a:spcPts val="200"/>
              </a:spcAft>
              <a:buFontTx/>
              <a:buNone/>
            </a:pPr>
            <a:r>
              <a:rPr lang="en-US" altLang="en-US" dirty="0">
                <a:latin typeface="Garamond" pitchFamily="18" charset="0"/>
              </a:rPr>
              <a:t>A demand paging system is a paging system with swapping. When we want to execute a process, we swap it into memory. Rather than swapping the entire process into memory, however, it is used a swapper (called pager) to swap a page. </a:t>
            </a:r>
            <a:endParaRPr lang="en-US" altLang="en-US" dirty="0">
              <a:latin typeface="Garamond" pitchFamily="18" charset="0"/>
              <a:cs typeface="Arial" charset="0"/>
            </a:endParaRPr>
          </a:p>
          <a:p>
            <a:pPr marL="1768475" indent="-1768475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 </a:t>
            </a:r>
          </a:p>
        </p:txBody>
      </p:sp>
      <p:grpSp>
        <p:nvGrpSpPr>
          <p:cNvPr id="16388" name="Group 47"/>
          <p:cNvGrpSpPr>
            <a:grpSpLocks/>
          </p:cNvGrpSpPr>
          <p:nvPr/>
        </p:nvGrpSpPr>
        <p:grpSpPr bwMode="auto">
          <a:xfrm>
            <a:off x="1762125" y="2273300"/>
            <a:ext cx="5984875" cy="3797300"/>
            <a:chOff x="902" y="1600"/>
            <a:chExt cx="3466" cy="2184"/>
          </a:xfrm>
        </p:grpSpPr>
        <p:sp>
          <p:nvSpPr>
            <p:cNvPr id="16389" name="Rectangle 6"/>
            <p:cNvSpPr>
              <a:spLocks noChangeArrowheads="1"/>
            </p:cNvSpPr>
            <p:nvPr/>
          </p:nvSpPr>
          <p:spPr bwMode="auto">
            <a:xfrm>
              <a:off x="1728" y="1600"/>
              <a:ext cx="528" cy="18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0" name="Line 7"/>
            <p:cNvSpPr>
              <a:spLocks noChangeShapeType="1"/>
            </p:cNvSpPr>
            <p:nvPr/>
          </p:nvSpPr>
          <p:spPr bwMode="auto">
            <a:xfrm>
              <a:off x="1728" y="17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1" name="Line 8"/>
            <p:cNvSpPr>
              <a:spLocks noChangeShapeType="1"/>
            </p:cNvSpPr>
            <p:nvPr/>
          </p:nvSpPr>
          <p:spPr bwMode="auto">
            <a:xfrm>
              <a:off x="1728" y="184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Line 9"/>
            <p:cNvSpPr>
              <a:spLocks noChangeShapeType="1"/>
            </p:cNvSpPr>
            <p:nvPr/>
          </p:nvSpPr>
          <p:spPr bwMode="auto">
            <a:xfrm>
              <a:off x="1728" y="193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3" name="Line 10"/>
            <p:cNvSpPr>
              <a:spLocks noChangeShapeType="1"/>
            </p:cNvSpPr>
            <p:nvPr/>
          </p:nvSpPr>
          <p:spPr bwMode="auto">
            <a:xfrm>
              <a:off x="1728" y="203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4" name="Line 11"/>
            <p:cNvSpPr>
              <a:spLocks noChangeShapeType="1"/>
            </p:cNvSpPr>
            <p:nvPr/>
          </p:nvSpPr>
          <p:spPr bwMode="auto">
            <a:xfrm>
              <a:off x="1728" y="21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Line 12"/>
            <p:cNvSpPr>
              <a:spLocks noChangeShapeType="1"/>
            </p:cNvSpPr>
            <p:nvPr/>
          </p:nvSpPr>
          <p:spPr bwMode="auto">
            <a:xfrm>
              <a:off x="1728" y="222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Line 13"/>
            <p:cNvSpPr>
              <a:spLocks noChangeShapeType="1"/>
            </p:cNvSpPr>
            <p:nvPr/>
          </p:nvSpPr>
          <p:spPr bwMode="auto">
            <a:xfrm>
              <a:off x="1728" y="232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>
              <a:off x="1728" y="241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Line 15"/>
            <p:cNvSpPr>
              <a:spLocks noChangeShapeType="1"/>
            </p:cNvSpPr>
            <p:nvPr/>
          </p:nvSpPr>
          <p:spPr bwMode="auto">
            <a:xfrm>
              <a:off x="1728" y="2512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Line 16"/>
            <p:cNvSpPr>
              <a:spLocks noChangeShapeType="1"/>
            </p:cNvSpPr>
            <p:nvPr/>
          </p:nvSpPr>
          <p:spPr bwMode="auto">
            <a:xfrm>
              <a:off x="1728" y="260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1728" y="270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1" name="Line 18"/>
            <p:cNvSpPr>
              <a:spLocks noChangeShapeType="1"/>
            </p:cNvSpPr>
            <p:nvPr/>
          </p:nvSpPr>
          <p:spPr bwMode="auto">
            <a:xfrm>
              <a:off x="1728" y="280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Oval 19"/>
            <p:cNvSpPr>
              <a:spLocks noChangeArrowheads="1"/>
            </p:cNvSpPr>
            <p:nvPr/>
          </p:nvSpPr>
          <p:spPr bwMode="auto">
            <a:xfrm>
              <a:off x="3120" y="1600"/>
              <a:ext cx="1248" cy="288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03" name="Oval 20"/>
            <p:cNvSpPr>
              <a:spLocks noChangeArrowheads="1"/>
            </p:cNvSpPr>
            <p:nvPr/>
          </p:nvSpPr>
          <p:spPr bwMode="auto">
            <a:xfrm>
              <a:off x="3120" y="3136"/>
              <a:ext cx="1248" cy="288"/>
            </a:xfrm>
            <a:prstGeom prst="ellipse">
              <a:avLst/>
            </a:prstGeom>
            <a:solidFill>
              <a:srgbClr val="99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04" name="Line 21"/>
            <p:cNvSpPr>
              <a:spLocks noChangeShapeType="1"/>
            </p:cNvSpPr>
            <p:nvPr/>
          </p:nvSpPr>
          <p:spPr bwMode="auto">
            <a:xfrm>
              <a:off x="3120" y="1744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Line 22"/>
            <p:cNvSpPr>
              <a:spLocks noChangeShapeType="1"/>
            </p:cNvSpPr>
            <p:nvPr/>
          </p:nvSpPr>
          <p:spPr bwMode="auto">
            <a:xfrm>
              <a:off x="4368" y="1744"/>
              <a:ext cx="0" cy="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6" name="Text Box 23"/>
            <p:cNvSpPr txBox="1">
              <a:spLocks noChangeArrowheads="1"/>
            </p:cNvSpPr>
            <p:nvPr/>
          </p:nvSpPr>
          <p:spPr bwMode="auto">
            <a:xfrm>
              <a:off x="1513" y="3590"/>
              <a:ext cx="94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400" b="1" dirty="0">
                  <a:latin typeface="Garamond" pitchFamily="18" charset="0"/>
                </a:rPr>
                <a:t>Physical memory</a:t>
              </a:r>
            </a:p>
          </p:txBody>
        </p:sp>
        <p:sp>
          <p:nvSpPr>
            <p:cNvPr id="16407" name="Text Box 24"/>
            <p:cNvSpPr txBox="1">
              <a:spLocks noChangeArrowheads="1"/>
            </p:cNvSpPr>
            <p:nvPr/>
          </p:nvSpPr>
          <p:spPr bwMode="auto">
            <a:xfrm>
              <a:off x="3469" y="3589"/>
              <a:ext cx="61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ro-RO" altLang="en-US" sz="1400" b="1" dirty="0">
                  <a:latin typeface="Garamond" pitchFamily="18" charset="0"/>
                </a:rPr>
                <a:t>Hard</a:t>
              </a:r>
              <a:r>
                <a:rPr lang="en-US" altLang="en-US" sz="1400" b="1" dirty="0">
                  <a:latin typeface="Garamond" pitchFamily="18" charset="0"/>
                </a:rPr>
                <a:t>-</a:t>
              </a:r>
              <a:r>
                <a:rPr lang="ro-RO" altLang="en-US" sz="1400" b="1" dirty="0">
                  <a:latin typeface="Garamond" pitchFamily="18" charset="0"/>
                </a:rPr>
                <a:t>d</a:t>
              </a:r>
              <a:r>
                <a:rPr lang="en-GB" altLang="en-US" sz="1400" b="1" dirty="0" err="1">
                  <a:latin typeface="Garamond" pitchFamily="18" charset="0"/>
                </a:rPr>
                <a:t>isk</a:t>
              </a:r>
              <a:endParaRPr lang="en-GB" altLang="en-US" sz="1400" b="1" dirty="0">
                <a:latin typeface="Garamond" pitchFamily="18" charset="0"/>
              </a:endParaRPr>
            </a:p>
          </p:txBody>
        </p:sp>
        <p:sp>
          <p:nvSpPr>
            <p:cNvPr id="16408" name="Line 25"/>
            <p:cNvSpPr>
              <a:spLocks noChangeShapeType="1"/>
            </p:cNvSpPr>
            <p:nvPr/>
          </p:nvSpPr>
          <p:spPr bwMode="auto">
            <a:xfrm flipV="1">
              <a:off x="2256" y="2080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Line 26"/>
            <p:cNvSpPr>
              <a:spLocks noChangeShapeType="1"/>
            </p:cNvSpPr>
            <p:nvPr/>
          </p:nvSpPr>
          <p:spPr bwMode="auto">
            <a:xfrm flipH="1" flipV="1">
              <a:off x="2273" y="2648"/>
              <a:ext cx="847" cy="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0" name="Rectangle 27"/>
            <p:cNvSpPr>
              <a:spLocks noChangeArrowheads="1"/>
            </p:cNvSpPr>
            <p:nvPr/>
          </p:nvSpPr>
          <p:spPr bwMode="auto">
            <a:xfrm>
              <a:off x="3312" y="2032"/>
              <a:ext cx="144" cy="144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1" name="Rectangle 28"/>
            <p:cNvSpPr>
              <a:spLocks noChangeArrowheads="1"/>
            </p:cNvSpPr>
            <p:nvPr/>
          </p:nvSpPr>
          <p:spPr bwMode="auto">
            <a:xfrm>
              <a:off x="3552" y="2032"/>
              <a:ext cx="144" cy="144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2" name="Rectangle 29"/>
            <p:cNvSpPr>
              <a:spLocks noChangeArrowheads="1"/>
            </p:cNvSpPr>
            <p:nvPr/>
          </p:nvSpPr>
          <p:spPr bwMode="auto">
            <a:xfrm>
              <a:off x="3792" y="2032"/>
              <a:ext cx="144" cy="144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3" name="Rectangle 30"/>
            <p:cNvSpPr>
              <a:spLocks noChangeArrowheads="1"/>
            </p:cNvSpPr>
            <p:nvPr/>
          </p:nvSpPr>
          <p:spPr bwMode="auto">
            <a:xfrm>
              <a:off x="4080" y="2032"/>
              <a:ext cx="144" cy="144"/>
            </a:xfrm>
            <a:prstGeom prst="rect">
              <a:avLst/>
            </a:prstGeom>
            <a:solidFill>
              <a:srgbClr val="99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4" name="Rectangle 31"/>
            <p:cNvSpPr>
              <a:spLocks noChangeArrowheads="1"/>
            </p:cNvSpPr>
            <p:nvPr/>
          </p:nvSpPr>
          <p:spPr bwMode="auto">
            <a:xfrm>
              <a:off x="3312" y="232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5" name="Rectangle 32"/>
            <p:cNvSpPr>
              <a:spLocks noChangeArrowheads="1"/>
            </p:cNvSpPr>
            <p:nvPr/>
          </p:nvSpPr>
          <p:spPr bwMode="auto">
            <a:xfrm>
              <a:off x="3552" y="232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6" name="Rectangle 33"/>
            <p:cNvSpPr>
              <a:spLocks noChangeArrowheads="1"/>
            </p:cNvSpPr>
            <p:nvPr/>
          </p:nvSpPr>
          <p:spPr bwMode="auto">
            <a:xfrm>
              <a:off x="3792" y="232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7" name="Rectangle 34"/>
            <p:cNvSpPr>
              <a:spLocks noChangeArrowheads="1"/>
            </p:cNvSpPr>
            <p:nvPr/>
          </p:nvSpPr>
          <p:spPr bwMode="auto">
            <a:xfrm>
              <a:off x="4080" y="232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8" name="Rectangle 35"/>
            <p:cNvSpPr>
              <a:spLocks noChangeArrowheads="1"/>
            </p:cNvSpPr>
            <p:nvPr/>
          </p:nvSpPr>
          <p:spPr bwMode="auto">
            <a:xfrm>
              <a:off x="3312" y="2560"/>
              <a:ext cx="144" cy="14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19" name="Rectangle 36"/>
            <p:cNvSpPr>
              <a:spLocks noChangeArrowheads="1"/>
            </p:cNvSpPr>
            <p:nvPr/>
          </p:nvSpPr>
          <p:spPr bwMode="auto">
            <a:xfrm>
              <a:off x="3552" y="2560"/>
              <a:ext cx="144" cy="14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0" name="Rectangle 37"/>
            <p:cNvSpPr>
              <a:spLocks noChangeArrowheads="1"/>
            </p:cNvSpPr>
            <p:nvPr/>
          </p:nvSpPr>
          <p:spPr bwMode="auto">
            <a:xfrm>
              <a:off x="3792" y="2560"/>
              <a:ext cx="144" cy="14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1" name="Rectangle 38"/>
            <p:cNvSpPr>
              <a:spLocks noChangeArrowheads="1"/>
            </p:cNvSpPr>
            <p:nvPr/>
          </p:nvSpPr>
          <p:spPr bwMode="auto">
            <a:xfrm>
              <a:off x="4080" y="2560"/>
              <a:ext cx="144" cy="14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2" name="Rectangle 39"/>
            <p:cNvSpPr>
              <a:spLocks noChangeArrowheads="1"/>
            </p:cNvSpPr>
            <p:nvPr/>
          </p:nvSpPr>
          <p:spPr bwMode="auto">
            <a:xfrm>
              <a:off x="3312" y="280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3" name="Rectangle 40"/>
            <p:cNvSpPr>
              <a:spLocks noChangeArrowheads="1"/>
            </p:cNvSpPr>
            <p:nvPr/>
          </p:nvSpPr>
          <p:spPr bwMode="auto">
            <a:xfrm>
              <a:off x="3552" y="280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4" name="Rectangle 41"/>
            <p:cNvSpPr>
              <a:spLocks noChangeArrowheads="1"/>
            </p:cNvSpPr>
            <p:nvPr/>
          </p:nvSpPr>
          <p:spPr bwMode="auto">
            <a:xfrm>
              <a:off x="3792" y="280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5" name="Rectangle 42"/>
            <p:cNvSpPr>
              <a:spLocks noChangeArrowheads="1"/>
            </p:cNvSpPr>
            <p:nvPr/>
          </p:nvSpPr>
          <p:spPr bwMode="auto">
            <a:xfrm>
              <a:off x="4080" y="2800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6" name="Rectangle 43"/>
            <p:cNvSpPr>
              <a:spLocks noChangeArrowheads="1"/>
            </p:cNvSpPr>
            <p:nvPr/>
          </p:nvSpPr>
          <p:spPr bwMode="auto">
            <a:xfrm>
              <a:off x="1728" y="1936"/>
              <a:ext cx="528" cy="28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7800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7" name="Rectangle 44"/>
            <p:cNvSpPr>
              <a:spLocks noChangeArrowheads="1"/>
            </p:cNvSpPr>
            <p:nvPr/>
          </p:nvSpPr>
          <p:spPr bwMode="auto">
            <a:xfrm>
              <a:off x="1728" y="2416"/>
              <a:ext cx="528" cy="384"/>
            </a:xfrm>
            <a:prstGeom prst="rect">
              <a:avLst/>
            </a:prstGeom>
            <a:solidFill>
              <a:srgbClr val="0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428" name="Text Box 45"/>
            <p:cNvSpPr txBox="1">
              <a:spLocks noChangeArrowheads="1"/>
            </p:cNvSpPr>
            <p:nvPr/>
          </p:nvSpPr>
          <p:spPr bwMode="auto">
            <a:xfrm>
              <a:off x="902" y="1996"/>
              <a:ext cx="604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Garamond" pitchFamily="18" charset="0"/>
                </a:rPr>
                <a:t>Program A</a:t>
              </a:r>
            </a:p>
          </p:txBody>
        </p:sp>
        <p:sp>
          <p:nvSpPr>
            <p:cNvPr id="16429" name="Text Box 46"/>
            <p:cNvSpPr txBox="1">
              <a:spLocks noChangeArrowheads="1"/>
            </p:cNvSpPr>
            <p:nvPr/>
          </p:nvSpPr>
          <p:spPr bwMode="auto">
            <a:xfrm>
              <a:off x="902" y="2572"/>
              <a:ext cx="597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sz="1400" dirty="0">
                  <a:latin typeface="Garamond" pitchFamily="18" charset="0"/>
                </a:rPr>
                <a:t>Program B</a:t>
              </a:r>
            </a:p>
          </p:txBody>
        </p:sp>
      </p:grpSp>
      <p:sp>
        <p:nvSpPr>
          <p:cNvPr id="3" name="Rectangle 2"/>
          <p:cNvSpPr/>
          <p:nvPr/>
        </p:nvSpPr>
        <p:spPr>
          <a:xfrm>
            <a:off x="1969556" y="6111160"/>
            <a:ext cx="60455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Garamond" panose="02020404030301010803" pitchFamily="18" charset="0"/>
              </a:rPr>
              <a:t>Virtual memory is about main memory and hard-disk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Demand paging</a:t>
            </a:r>
          </a:p>
        </p:txBody>
      </p:sp>
      <p:sp>
        <p:nvSpPr>
          <p:cNvPr id="17411" name="Rectangle 46"/>
          <p:cNvSpPr>
            <a:spLocks noGrp="1" noChangeArrowheads="1"/>
          </p:cNvSpPr>
          <p:nvPr>
            <p:ph type="body" idx="1"/>
          </p:nvPr>
        </p:nvSpPr>
        <p:spPr>
          <a:xfrm>
            <a:off x="304800" y="1435100"/>
            <a:ext cx="4724400" cy="4940300"/>
          </a:xfrm>
          <a:noFill/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2100" dirty="0">
                <a:latin typeface="Garamond" pitchFamily="18" charset="0"/>
              </a:rPr>
              <a:t>The “rule” says that </a:t>
            </a:r>
            <a:r>
              <a:rPr lang="en-US" altLang="en-US" sz="2100" i="1" dirty="0">
                <a:latin typeface="Garamond" pitchFamily="18" charset="0"/>
                <a:cs typeface="Arial" charset="0"/>
              </a:rPr>
              <a:t>page faults</a:t>
            </a:r>
            <a:r>
              <a:rPr lang="en-US" altLang="en-US" sz="2100" dirty="0">
                <a:latin typeface="Garamond" pitchFamily="18" charset="0"/>
              </a:rPr>
              <a:t> are </a:t>
            </a:r>
            <a:r>
              <a:rPr lang="en-US" altLang="en-US" sz="2100" i="1" dirty="0">
                <a:latin typeface="Garamond" pitchFamily="18" charset="0"/>
              </a:rPr>
              <a:t>rare</a:t>
            </a:r>
            <a:r>
              <a:rPr lang="en-US" altLang="en-US" sz="2100" dirty="0">
                <a:latin typeface="Garamond" pitchFamily="18" charset="0"/>
                <a:cs typeface="Arial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en-US" sz="2100" dirty="0">
              <a:latin typeface="Garamond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2100" dirty="0">
                <a:latin typeface="Garamond" pitchFamily="18" charset="0"/>
              </a:rPr>
              <a:t>The page table needs a “resident” bit to show us if the page is in memory or not. Sometimes it is used the “valid” term to indicate residence in memory</a:t>
            </a:r>
            <a:r>
              <a:rPr lang="en-US" altLang="en-US" sz="2100" dirty="0">
                <a:latin typeface="Garamond" pitchFamily="18" charset="0"/>
                <a:cs typeface="Arial" charset="0"/>
              </a:rPr>
              <a:t>.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en-US" sz="2100" dirty="0">
              <a:latin typeface="Garamond" pitchFamily="18" charset="0"/>
              <a:cs typeface="Arial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2100" dirty="0">
                <a:latin typeface="Garamond" pitchFamily="18" charset="0"/>
              </a:rPr>
              <a:t>An “invalid” page is a non-resident page or a page with an illegal address</a:t>
            </a:r>
            <a:r>
              <a:rPr lang="en-US" altLang="en-US" sz="2100" dirty="0">
                <a:latin typeface="Garamond" pitchFamily="18" charset="0"/>
                <a:cs typeface="Arial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altLang="en-US" sz="2100" dirty="0">
              <a:latin typeface="Garamond" pitchFamily="18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en-US" sz="2100" dirty="0">
                <a:latin typeface="Garamond" pitchFamily="18" charset="0"/>
              </a:rPr>
              <a:t>Another implementation uses two bits: one bit is indicating that the page </a:t>
            </a:r>
            <a:r>
              <a:rPr lang="en-US" altLang="en-US" sz="2100" b="1" dirty="0">
                <a:latin typeface="Garamond" pitchFamily="18" charset="0"/>
              </a:rPr>
              <a:t>is valid</a:t>
            </a:r>
            <a:r>
              <a:rPr lang="en-US" altLang="en-US" sz="2100" dirty="0">
                <a:latin typeface="Garamond" pitchFamily="18" charset="0"/>
              </a:rPr>
              <a:t> and the second one is showing if the page </a:t>
            </a:r>
            <a:r>
              <a:rPr lang="en-US" altLang="en-US" sz="2100" b="1" dirty="0">
                <a:latin typeface="Garamond" pitchFamily="18" charset="0"/>
              </a:rPr>
              <a:t>it’s in memory or not.</a:t>
            </a:r>
            <a:endParaRPr lang="en-US" altLang="en-US" sz="2100" dirty="0">
              <a:latin typeface="Garamond" pitchFamily="18" charset="0"/>
              <a:cs typeface="Arial" charset="0"/>
            </a:endParaRPr>
          </a:p>
        </p:txBody>
      </p:sp>
      <p:grpSp>
        <p:nvGrpSpPr>
          <p:cNvPr id="17412" name="Group 82"/>
          <p:cNvGrpSpPr>
            <a:grpSpLocks/>
          </p:cNvGrpSpPr>
          <p:nvPr/>
        </p:nvGrpSpPr>
        <p:grpSpPr bwMode="auto">
          <a:xfrm>
            <a:off x="5949955" y="1163638"/>
            <a:ext cx="2989265" cy="2728912"/>
            <a:chOff x="3685" y="672"/>
            <a:chExt cx="1883" cy="1719"/>
          </a:xfrm>
        </p:grpSpPr>
        <p:grpSp>
          <p:nvGrpSpPr>
            <p:cNvPr id="17429" name="Group 81"/>
            <p:cNvGrpSpPr>
              <a:grpSpLocks/>
            </p:cNvGrpSpPr>
            <p:nvPr/>
          </p:nvGrpSpPr>
          <p:grpSpPr bwMode="auto">
            <a:xfrm>
              <a:off x="3685" y="736"/>
              <a:ext cx="1883" cy="1655"/>
              <a:chOff x="3685" y="736"/>
              <a:chExt cx="1883" cy="1655"/>
            </a:xfrm>
          </p:grpSpPr>
          <p:sp>
            <p:nvSpPr>
              <p:cNvPr id="17431" name="Rectangle 47"/>
              <p:cNvSpPr>
                <a:spLocks noChangeArrowheads="1"/>
              </p:cNvSpPr>
              <p:nvPr/>
            </p:nvSpPr>
            <p:spPr bwMode="auto">
              <a:xfrm>
                <a:off x="3685" y="888"/>
                <a:ext cx="1200" cy="148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7432" name="Line 48"/>
              <p:cNvSpPr>
                <a:spLocks noChangeShapeType="1"/>
              </p:cNvSpPr>
              <p:nvPr/>
            </p:nvSpPr>
            <p:spPr bwMode="auto">
              <a:xfrm>
                <a:off x="3685" y="1056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Line 49"/>
              <p:cNvSpPr>
                <a:spLocks noChangeShapeType="1"/>
              </p:cNvSpPr>
              <p:nvPr/>
            </p:nvSpPr>
            <p:spPr bwMode="auto">
              <a:xfrm>
                <a:off x="3685" y="1248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4" name="Line 50"/>
              <p:cNvSpPr>
                <a:spLocks noChangeShapeType="1"/>
              </p:cNvSpPr>
              <p:nvPr/>
            </p:nvSpPr>
            <p:spPr bwMode="auto">
              <a:xfrm>
                <a:off x="3685" y="1440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5" name="Line 51"/>
              <p:cNvSpPr>
                <a:spLocks noChangeShapeType="1"/>
              </p:cNvSpPr>
              <p:nvPr/>
            </p:nvSpPr>
            <p:spPr bwMode="auto">
              <a:xfrm>
                <a:off x="3685" y="1632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6" name="Line 52"/>
              <p:cNvSpPr>
                <a:spLocks noChangeShapeType="1"/>
              </p:cNvSpPr>
              <p:nvPr/>
            </p:nvSpPr>
            <p:spPr bwMode="auto">
              <a:xfrm>
                <a:off x="3685" y="1824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7" name="Line 53"/>
              <p:cNvSpPr>
                <a:spLocks noChangeShapeType="1"/>
              </p:cNvSpPr>
              <p:nvPr/>
            </p:nvSpPr>
            <p:spPr bwMode="auto">
              <a:xfrm>
                <a:off x="3685" y="2175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8" name="Line 54"/>
              <p:cNvSpPr>
                <a:spLocks noChangeShapeType="1"/>
              </p:cNvSpPr>
              <p:nvPr/>
            </p:nvSpPr>
            <p:spPr bwMode="auto">
              <a:xfrm>
                <a:off x="3685" y="2352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9" name="Text Box 56"/>
              <p:cNvSpPr txBox="1">
                <a:spLocks noChangeArrowheads="1"/>
              </p:cNvSpPr>
              <p:nvPr/>
            </p:nvSpPr>
            <p:spPr bwMode="auto">
              <a:xfrm>
                <a:off x="4651" y="846"/>
                <a:ext cx="1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latin typeface="Garamond" pitchFamily="18" charset="0"/>
                  </a:rPr>
                  <a:t>1</a:t>
                </a:r>
              </a:p>
            </p:txBody>
          </p:sp>
          <p:sp>
            <p:nvSpPr>
              <p:cNvPr id="17440" name="Text Box 57"/>
              <p:cNvSpPr txBox="1">
                <a:spLocks noChangeArrowheads="1"/>
              </p:cNvSpPr>
              <p:nvPr/>
            </p:nvSpPr>
            <p:spPr bwMode="auto">
              <a:xfrm>
                <a:off x="4651" y="1035"/>
                <a:ext cx="1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latin typeface="Garamond" pitchFamily="18" charset="0"/>
                  </a:rPr>
                  <a:t>1</a:t>
                </a:r>
              </a:p>
            </p:txBody>
          </p:sp>
          <p:sp>
            <p:nvSpPr>
              <p:cNvPr id="17441" name="Text Box 58"/>
              <p:cNvSpPr txBox="1">
                <a:spLocks noChangeArrowheads="1"/>
              </p:cNvSpPr>
              <p:nvPr/>
            </p:nvSpPr>
            <p:spPr bwMode="auto">
              <a:xfrm>
                <a:off x="4651" y="1224"/>
                <a:ext cx="1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latin typeface="Garamond" pitchFamily="18" charset="0"/>
                  </a:rPr>
                  <a:t>1</a:t>
                </a:r>
              </a:p>
            </p:txBody>
          </p:sp>
          <p:sp>
            <p:nvSpPr>
              <p:cNvPr id="17442" name="Text Box 59"/>
              <p:cNvSpPr txBox="1">
                <a:spLocks noChangeArrowheads="1"/>
              </p:cNvSpPr>
              <p:nvPr/>
            </p:nvSpPr>
            <p:spPr bwMode="auto">
              <a:xfrm>
                <a:off x="4651" y="1431"/>
                <a:ext cx="1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latin typeface="Garamond" pitchFamily="18" charset="0"/>
                  </a:rPr>
                  <a:t>1</a:t>
                </a:r>
              </a:p>
            </p:txBody>
          </p:sp>
          <p:sp>
            <p:nvSpPr>
              <p:cNvPr id="17443" name="Text Box 60"/>
              <p:cNvSpPr txBox="1">
                <a:spLocks noChangeArrowheads="1"/>
              </p:cNvSpPr>
              <p:nvPr/>
            </p:nvSpPr>
            <p:spPr bwMode="auto">
              <a:xfrm>
                <a:off x="4651" y="1632"/>
                <a:ext cx="1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latin typeface="Garamond" pitchFamily="18" charset="0"/>
                  </a:rPr>
                  <a:t>0</a:t>
                </a:r>
              </a:p>
            </p:txBody>
          </p:sp>
          <p:sp>
            <p:nvSpPr>
              <p:cNvPr id="17444" name="Text Box 61"/>
              <p:cNvSpPr txBox="1">
                <a:spLocks noChangeArrowheads="1"/>
              </p:cNvSpPr>
              <p:nvPr/>
            </p:nvSpPr>
            <p:spPr bwMode="auto">
              <a:xfrm>
                <a:off x="4651" y="2160"/>
                <a:ext cx="1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latin typeface="Garamond" pitchFamily="18" charset="0"/>
                  </a:rPr>
                  <a:t>0</a:t>
                </a:r>
              </a:p>
            </p:txBody>
          </p:sp>
          <p:sp>
            <p:nvSpPr>
              <p:cNvPr id="17445" name="Text Box 62"/>
              <p:cNvSpPr txBox="1">
                <a:spLocks noChangeArrowheads="1"/>
              </p:cNvSpPr>
              <p:nvPr/>
            </p:nvSpPr>
            <p:spPr bwMode="auto">
              <a:xfrm>
                <a:off x="4069" y="1872"/>
                <a:ext cx="16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800">
                    <a:latin typeface="Garamond" pitchFamily="18" charset="0"/>
                    <a:sym typeface="MT Extra" pitchFamily="18" charset="2"/>
                  </a:rPr>
                  <a:t></a:t>
                </a:r>
                <a:endParaRPr lang="en-US" altLang="en-US" sz="1800">
                  <a:latin typeface="Garamond" pitchFamily="18" charset="0"/>
                </a:endParaRPr>
              </a:p>
            </p:txBody>
          </p:sp>
          <p:sp>
            <p:nvSpPr>
              <p:cNvPr id="17446" name="Text Box 63"/>
              <p:cNvSpPr txBox="1">
                <a:spLocks noChangeArrowheads="1"/>
              </p:cNvSpPr>
              <p:nvPr/>
            </p:nvSpPr>
            <p:spPr bwMode="auto">
              <a:xfrm>
                <a:off x="3928" y="736"/>
                <a:ext cx="432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Garamond" pitchFamily="18" charset="0"/>
                  </a:rPr>
                  <a:t>Page no.</a:t>
                </a:r>
              </a:p>
            </p:txBody>
          </p:sp>
          <p:sp>
            <p:nvSpPr>
              <p:cNvPr id="17448" name="Text Box 65"/>
              <p:cNvSpPr txBox="1">
                <a:spLocks noChangeArrowheads="1"/>
              </p:cNvSpPr>
              <p:nvPr/>
            </p:nvSpPr>
            <p:spPr bwMode="auto">
              <a:xfrm>
                <a:off x="5025" y="1640"/>
                <a:ext cx="543" cy="1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 dirty="0">
                    <a:latin typeface="Garamond" pitchFamily="18" charset="0"/>
                  </a:rPr>
                  <a:t>Page table</a:t>
                </a:r>
              </a:p>
            </p:txBody>
          </p:sp>
        </p:grpSp>
        <p:sp>
          <p:nvSpPr>
            <p:cNvPr id="17430" name="Line 55"/>
            <p:cNvSpPr>
              <a:spLocks noChangeShapeType="1"/>
            </p:cNvSpPr>
            <p:nvPr/>
          </p:nvSpPr>
          <p:spPr bwMode="auto">
            <a:xfrm flipH="1">
              <a:off x="4608" y="672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13" name="Group 83"/>
          <p:cNvGrpSpPr>
            <a:grpSpLocks/>
          </p:cNvGrpSpPr>
          <p:nvPr/>
        </p:nvGrpSpPr>
        <p:grpSpPr bwMode="auto">
          <a:xfrm>
            <a:off x="5994401" y="4022726"/>
            <a:ext cx="2751138" cy="2138363"/>
            <a:chOff x="3744" y="2541"/>
            <a:chExt cx="1733" cy="1347"/>
          </a:xfrm>
        </p:grpSpPr>
        <p:sp>
          <p:nvSpPr>
            <p:cNvPr id="17416" name="Rectangle 66"/>
            <p:cNvSpPr>
              <a:spLocks noChangeArrowheads="1"/>
            </p:cNvSpPr>
            <p:nvPr/>
          </p:nvSpPr>
          <p:spPr bwMode="auto">
            <a:xfrm>
              <a:off x="3744" y="2832"/>
              <a:ext cx="1536" cy="10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7417" name="Line 67"/>
            <p:cNvSpPr>
              <a:spLocks noChangeShapeType="1"/>
            </p:cNvSpPr>
            <p:nvPr/>
          </p:nvSpPr>
          <p:spPr bwMode="auto">
            <a:xfrm>
              <a:off x="3744" y="31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Line 68"/>
            <p:cNvSpPr>
              <a:spLocks noChangeShapeType="1"/>
            </p:cNvSpPr>
            <p:nvPr/>
          </p:nvSpPr>
          <p:spPr bwMode="auto">
            <a:xfrm>
              <a:off x="3744" y="336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Line 69"/>
            <p:cNvSpPr>
              <a:spLocks noChangeShapeType="1"/>
            </p:cNvSpPr>
            <p:nvPr/>
          </p:nvSpPr>
          <p:spPr bwMode="auto">
            <a:xfrm>
              <a:off x="3744" y="3552"/>
              <a:ext cx="1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0" name="Text Box 70"/>
            <p:cNvSpPr txBox="1">
              <a:spLocks noChangeArrowheads="1"/>
            </p:cNvSpPr>
            <p:nvPr/>
          </p:nvSpPr>
          <p:spPr bwMode="auto">
            <a:xfrm>
              <a:off x="4710" y="3159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latin typeface="Garamond" pitchFamily="18" charset="0"/>
                </a:rPr>
                <a:t>1</a:t>
              </a:r>
            </a:p>
          </p:txBody>
        </p:sp>
        <p:sp>
          <p:nvSpPr>
            <p:cNvPr id="17421" name="Text Box 71"/>
            <p:cNvSpPr txBox="1">
              <a:spLocks noChangeArrowheads="1"/>
            </p:cNvSpPr>
            <p:nvPr/>
          </p:nvSpPr>
          <p:spPr bwMode="auto">
            <a:xfrm>
              <a:off x="4710" y="3360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latin typeface="Garamond" pitchFamily="18" charset="0"/>
                </a:rPr>
                <a:t>0</a:t>
              </a:r>
            </a:p>
          </p:txBody>
        </p:sp>
        <p:sp>
          <p:nvSpPr>
            <p:cNvPr id="17422" name="Line 72"/>
            <p:cNvSpPr>
              <a:spLocks noChangeShapeType="1"/>
            </p:cNvSpPr>
            <p:nvPr/>
          </p:nvSpPr>
          <p:spPr bwMode="auto">
            <a:xfrm>
              <a:off x="4608" y="264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Line 73"/>
            <p:cNvSpPr>
              <a:spLocks noChangeShapeType="1"/>
            </p:cNvSpPr>
            <p:nvPr/>
          </p:nvSpPr>
          <p:spPr bwMode="auto">
            <a:xfrm>
              <a:off x="4992" y="2640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4" name="Text Box 74"/>
            <p:cNvSpPr txBox="1">
              <a:spLocks noChangeArrowheads="1"/>
            </p:cNvSpPr>
            <p:nvPr/>
          </p:nvSpPr>
          <p:spPr bwMode="auto">
            <a:xfrm>
              <a:off x="5046" y="3168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latin typeface="Garamond" pitchFamily="18" charset="0"/>
                </a:rPr>
                <a:t>1</a:t>
              </a:r>
            </a:p>
          </p:txBody>
        </p:sp>
        <p:sp>
          <p:nvSpPr>
            <p:cNvPr id="17425" name="Text Box 75"/>
            <p:cNvSpPr txBox="1">
              <a:spLocks noChangeArrowheads="1"/>
            </p:cNvSpPr>
            <p:nvPr/>
          </p:nvSpPr>
          <p:spPr bwMode="auto">
            <a:xfrm>
              <a:off x="5046" y="3360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>
                  <a:latin typeface="Garamond" pitchFamily="18" charset="0"/>
                </a:rPr>
                <a:t>0</a:t>
              </a:r>
            </a:p>
          </p:txBody>
        </p:sp>
        <p:sp>
          <p:nvSpPr>
            <p:cNvPr id="17426" name="Text Box 76"/>
            <p:cNvSpPr txBox="1">
              <a:spLocks noChangeArrowheads="1"/>
            </p:cNvSpPr>
            <p:nvPr/>
          </p:nvSpPr>
          <p:spPr bwMode="auto">
            <a:xfrm>
              <a:off x="3939" y="2680"/>
              <a:ext cx="432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>
                  <a:latin typeface="Garamond" pitchFamily="18" charset="0"/>
                </a:rPr>
                <a:t>Page no.</a:t>
              </a:r>
            </a:p>
          </p:txBody>
        </p:sp>
        <p:sp>
          <p:nvSpPr>
            <p:cNvPr id="17427" name="Text Box 77"/>
            <p:cNvSpPr txBox="1">
              <a:spLocks noChangeArrowheads="1"/>
            </p:cNvSpPr>
            <p:nvPr/>
          </p:nvSpPr>
          <p:spPr bwMode="auto">
            <a:xfrm>
              <a:off x="4916" y="2563"/>
              <a:ext cx="5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</a:pPr>
              <a:r>
                <a:rPr lang="en-US" altLang="en-US" dirty="0">
                  <a:latin typeface="Garamond" pitchFamily="18" charset="0"/>
                </a:rPr>
                <a:t>Valid</a:t>
              </a:r>
              <a:r>
                <a:rPr lang="ro-RO" altLang="en-US" dirty="0">
                  <a:latin typeface="Garamond" pitchFamily="18" charset="0"/>
                </a:rPr>
                <a:t>/</a:t>
              </a:r>
              <a:endParaRPr lang="en-US" altLang="en-US" dirty="0">
                <a:latin typeface="Garamond" pitchFamily="18" charset="0"/>
              </a:endParaRPr>
            </a:p>
            <a:p>
              <a:pPr algn="ctr" eaLnBrk="1" hangingPunct="1">
                <a:spcBef>
                  <a:spcPts val="0"/>
                </a:spcBef>
              </a:pPr>
              <a:r>
                <a:rPr lang="en-US" altLang="en-US" dirty="0">
                  <a:latin typeface="Garamond" pitchFamily="18" charset="0"/>
                </a:rPr>
                <a:t>invalid bit </a:t>
              </a:r>
            </a:p>
          </p:txBody>
        </p:sp>
        <p:sp>
          <p:nvSpPr>
            <p:cNvPr id="17428" name="Text Box 78"/>
            <p:cNvSpPr txBox="1">
              <a:spLocks noChangeArrowheads="1"/>
            </p:cNvSpPr>
            <p:nvPr/>
          </p:nvSpPr>
          <p:spPr bwMode="auto">
            <a:xfrm>
              <a:off x="4560" y="2541"/>
              <a:ext cx="494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ro-RO" altLang="en-US" dirty="0">
                  <a:latin typeface="Garamond" pitchFamily="18" charset="0"/>
                </a:rPr>
                <a:t>Re</a:t>
              </a:r>
              <a:r>
                <a:rPr lang="en-US" altLang="en-US" dirty="0">
                  <a:latin typeface="Garamond" pitchFamily="18" charset="0"/>
                </a:rPr>
                <a:t>s</a:t>
              </a:r>
              <a:r>
                <a:rPr lang="ro-RO" altLang="en-US" dirty="0">
                  <a:latin typeface="Garamond" pitchFamily="18" charset="0"/>
                </a:rPr>
                <a:t>ident</a:t>
              </a:r>
              <a:r>
                <a:rPr lang="en-US" altLang="en-US" dirty="0">
                  <a:latin typeface="Garamond" pitchFamily="18" charset="0"/>
                </a:rPr>
                <a:t> bit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dirty="0">
                <a:latin typeface="Garamond" pitchFamily="18" charset="0"/>
              </a:endParaRPr>
            </a:p>
          </p:txBody>
        </p:sp>
      </p:grpSp>
      <p:sp>
        <p:nvSpPr>
          <p:cNvPr id="17414" name="Line 79"/>
          <p:cNvSpPr>
            <a:spLocks noChangeShapeType="1"/>
          </p:cNvSpPr>
          <p:nvPr/>
        </p:nvSpPr>
        <p:spPr bwMode="auto">
          <a:xfrm flipV="1">
            <a:off x="5029199" y="2641600"/>
            <a:ext cx="920755" cy="8763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Line 80"/>
          <p:cNvSpPr>
            <a:spLocks noChangeShapeType="1"/>
          </p:cNvSpPr>
          <p:nvPr/>
        </p:nvSpPr>
        <p:spPr bwMode="auto">
          <a:xfrm flipV="1">
            <a:off x="5029198" y="5334000"/>
            <a:ext cx="927101" cy="5080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77"/>
          <p:cNvSpPr txBox="1">
            <a:spLocks noChangeArrowheads="1"/>
          </p:cNvSpPr>
          <p:nvPr/>
        </p:nvSpPr>
        <p:spPr bwMode="auto">
          <a:xfrm>
            <a:off x="7308064" y="1123952"/>
            <a:ext cx="8905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en-US" dirty="0">
                <a:latin typeface="Garamond" pitchFamily="18" charset="0"/>
              </a:rPr>
              <a:t>Valid</a:t>
            </a:r>
            <a:r>
              <a:rPr lang="ro-RO" altLang="en-US" dirty="0">
                <a:latin typeface="Garamond" pitchFamily="18" charset="0"/>
              </a:rPr>
              <a:t>/</a:t>
            </a:r>
            <a:endParaRPr lang="en-US" altLang="en-US" dirty="0">
              <a:latin typeface="Garamond" pitchFamily="18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n-US" altLang="en-US" dirty="0">
                <a:latin typeface="Garamond" pitchFamily="18" charset="0"/>
              </a:rPr>
              <a:t>invalid bit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Demand paging</a:t>
            </a:r>
          </a:p>
        </p:txBody>
      </p:sp>
      <p:sp>
        <p:nvSpPr>
          <p:cNvPr id="18435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67713" cy="5435600"/>
          </a:xfrm>
          <a:noFill/>
        </p:spPr>
        <p:txBody>
          <a:bodyPr/>
          <a:lstStyle/>
          <a:p>
            <a:pPr marL="288925" indent="-288925" algn="just">
              <a:lnSpc>
                <a:spcPct val="90000"/>
              </a:lnSpc>
              <a:buFontTx/>
              <a:buNone/>
            </a:pPr>
            <a:r>
              <a:rPr lang="en-US" altLang="en-US" sz="2100" dirty="0">
                <a:latin typeface="Garamond" pitchFamily="18" charset="0"/>
                <a:cs typeface="Arial" charset="0"/>
              </a:rPr>
              <a:t>Page fault means that a</a:t>
            </a:r>
            <a:r>
              <a:rPr lang="en-US" altLang="en-US" sz="2100" dirty="0">
                <a:latin typeface="Garamond" pitchFamily="18" charset="0"/>
              </a:rPr>
              <a:t> process needs a page that is not resident in memory</a:t>
            </a:r>
            <a:r>
              <a:rPr lang="en-US" altLang="en-US" sz="2100" dirty="0">
                <a:latin typeface="Garamond" pitchFamily="18" charset="0"/>
                <a:cs typeface="Arial" charset="0"/>
              </a:rPr>
              <a:t>.</a:t>
            </a:r>
          </a:p>
          <a:p>
            <a:pPr marL="288925" indent="-288925" algn="just">
              <a:lnSpc>
                <a:spcPct val="80000"/>
              </a:lnSpc>
              <a:buFontTx/>
              <a:buNone/>
            </a:pPr>
            <a:r>
              <a:rPr lang="en-US" altLang="en-US" sz="2100" dirty="0">
                <a:latin typeface="Garamond" pitchFamily="18" charset="0"/>
                <a:cs typeface="Arial" charset="0"/>
              </a:rPr>
              <a:t>The administration procedure implies the following steps (see next slide):</a:t>
            </a:r>
          </a:p>
          <a:p>
            <a:pPr marL="288925" indent="-288925" algn="just">
              <a:lnSpc>
                <a:spcPct val="80000"/>
              </a:lnSpc>
              <a:buFontTx/>
              <a:buNone/>
            </a:pPr>
            <a:endParaRPr lang="en-US" altLang="en-US" sz="2100" dirty="0">
              <a:latin typeface="Garamond" pitchFamily="18" charset="0"/>
            </a:endParaRPr>
          </a:p>
          <a:p>
            <a:pPr marL="288925" indent="-288925" algn="just">
              <a:lnSpc>
                <a:spcPct val="80000"/>
              </a:lnSpc>
              <a:buFontTx/>
              <a:buNone/>
            </a:pPr>
            <a:r>
              <a:rPr lang="en-US" altLang="en-US" sz="2100" dirty="0">
                <a:latin typeface="Garamond" pitchFamily="18" charset="0"/>
              </a:rPr>
              <a:t>1. The page table is checked to see if the memory reference is valid or not</a:t>
            </a:r>
            <a:r>
              <a:rPr lang="ro-RO" altLang="en-US" sz="2100" dirty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  <a:cs typeface="Arial" charset="0"/>
            </a:endParaRPr>
          </a:p>
          <a:p>
            <a:pPr marL="288925" indent="-288925" algn="just">
              <a:lnSpc>
                <a:spcPct val="80000"/>
              </a:lnSpc>
              <a:buFontTx/>
              <a:buNone/>
            </a:pPr>
            <a:r>
              <a:rPr lang="en-US" altLang="en-US" sz="2100" dirty="0">
                <a:latin typeface="Garamond" pitchFamily="18" charset="0"/>
              </a:rPr>
              <a:t>2. If it’s valid but not resident (in memory), it is tried to obtain it from the secondary memory</a:t>
            </a:r>
            <a:r>
              <a:rPr lang="en-US" altLang="en-US" sz="2100" dirty="0">
                <a:latin typeface="Garamond" pitchFamily="18" charset="0"/>
                <a:cs typeface="Arial" charset="0"/>
              </a:rPr>
              <a:t>.</a:t>
            </a:r>
          </a:p>
          <a:p>
            <a:pPr marL="288925" indent="-288925" algn="just">
              <a:lnSpc>
                <a:spcPct val="80000"/>
              </a:lnSpc>
              <a:buFontTx/>
              <a:buNone/>
            </a:pPr>
            <a:r>
              <a:rPr lang="en-US" altLang="en-US" sz="2100" dirty="0">
                <a:latin typeface="Garamond" pitchFamily="18" charset="0"/>
              </a:rPr>
              <a:t>3. A free frame is searched and allocated </a:t>
            </a:r>
            <a:r>
              <a:rPr lang="ro-RO" altLang="en-US" sz="2100" dirty="0">
                <a:latin typeface="Garamond" pitchFamily="18" charset="0"/>
              </a:rPr>
              <a:t>(</a:t>
            </a:r>
            <a:r>
              <a:rPr lang="en-US" altLang="en-US" sz="2100" dirty="0">
                <a:latin typeface="Garamond" pitchFamily="18" charset="0"/>
              </a:rPr>
              <a:t>a physical memory page unused till present</a:t>
            </a:r>
            <a:r>
              <a:rPr lang="ro-RO" altLang="en-US" sz="2100" dirty="0">
                <a:latin typeface="Garamond" pitchFamily="18" charset="0"/>
              </a:rPr>
              <a:t>– </a:t>
            </a:r>
            <a:r>
              <a:rPr lang="en-US" altLang="en-US" sz="2100" dirty="0">
                <a:latin typeface="Garamond" pitchFamily="18" charset="0"/>
              </a:rPr>
              <a:t>a memory page may be needed to be freed up)</a:t>
            </a:r>
            <a:r>
              <a:rPr lang="ro-RO" altLang="en-US" sz="2100" dirty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</a:endParaRPr>
          </a:p>
          <a:p>
            <a:pPr marL="288925" indent="-288925" algn="just">
              <a:lnSpc>
                <a:spcPct val="80000"/>
              </a:lnSpc>
              <a:buFontTx/>
              <a:buNone/>
            </a:pPr>
            <a:r>
              <a:rPr lang="en-US" altLang="en-US" sz="2100" dirty="0">
                <a:latin typeface="Garamond" pitchFamily="18" charset="0"/>
              </a:rPr>
              <a:t>4. A disk operation it is scheduled to copy that page from the secondary memory in the new allocated frame</a:t>
            </a:r>
            <a:r>
              <a:rPr lang="ro-RO" altLang="en-US" sz="2100" dirty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  <a:cs typeface="Arial" charset="0"/>
            </a:endParaRPr>
          </a:p>
          <a:p>
            <a:pPr marL="288925" indent="-288925" algn="just">
              <a:lnSpc>
                <a:spcPct val="80000"/>
              </a:lnSpc>
              <a:buFontTx/>
              <a:buNone/>
            </a:pPr>
            <a:r>
              <a:rPr lang="en-US" altLang="en-US" sz="2100" dirty="0">
                <a:latin typeface="Garamond" pitchFamily="18" charset="0"/>
              </a:rPr>
              <a:t>5. After writing the page into memory the page table is modified </a:t>
            </a:r>
            <a:r>
              <a:rPr lang="ro-RO" altLang="en-US" sz="2100" dirty="0">
                <a:latin typeface="Garamond" pitchFamily="18" charset="0"/>
              </a:rPr>
              <a:t>– </a:t>
            </a:r>
            <a:r>
              <a:rPr lang="en-US" altLang="en-US" sz="2100" dirty="0">
                <a:latin typeface="Garamond" pitchFamily="18" charset="0"/>
              </a:rPr>
              <a:t>now the page is resident in memory</a:t>
            </a:r>
            <a:r>
              <a:rPr lang="en-US" altLang="en-US" sz="2100" dirty="0">
                <a:latin typeface="Garamond" pitchFamily="18" charset="0"/>
                <a:cs typeface="Arial" charset="0"/>
              </a:rPr>
              <a:t>.</a:t>
            </a:r>
          </a:p>
          <a:p>
            <a:pPr marL="288925" indent="-288925" algn="just">
              <a:lnSpc>
                <a:spcPct val="80000"/>
              </a:lnSpc>
              <a:buFontTx/>
              <a:buNone/>
            </a:pPr>
            <a:r>
              <a:rPr lang="en-US" altLang="en-US" sz="2100" dirty="0">
                <a:latin typeface="Garamond" pitchFamily="18" charset="0"/>
                <a:cs typeface="Arial" charset="0"/>
              </a:rPr>
              <a:t>6. The instruction that generated the </a:t>
            </a:r>
            <a:r>
              <a:rPr lang="ro-RO" altLang="en-US" sz="2100" i="1" dirty="0">
                <a:latin typeface="Garamond" pitchFamily="18" charset="0"/>
              </a:rPr>
              <a:t>page fault</a:t>
            </a:r>
            <a:r>
              <a:rPr lang="en-US" altLang="en-US" sz="2100" i="1" dirty="0">
                <a:latin typeface="Garamond" pitchFamily="18" charset="0"/>
              </a:rPr>
              <a:t> </a:t>
            </a:r>
            <a:r>
              <a:rPr lang="en-US" altLang="en-US" sz="2100" dirty="0">
                <a:latin typeface="Garamond" pitchFamily="18" charset="0"/>
              </a:rPr>
              <a:t>is restarted</a:t>
            </a:r>
            <a:r>
              <a:rPr lang="ro-RO" altLang="en-US" sz="2100" dirty="0">
                <a:latin typeface="Garamond" pitchFamily="18" charset="0"/>
              </a:rPr>
              <a:t>.</a:t>
            </a:r>
            <a:endParaRPr lang="en-US" altLang="en-US" sz="2100" dirty="0">
              <a:latin typeface="Garamond" pitchFamily="18" charset="0"/>
              <a:cs typeface="Arial" charset="0"/>
            </a:endParaRPr>
          </a:p>
          <a:p>
            <a:pPr marL="288925" indent="-288925" algn="just">
              <a:lnSpc>
                <a:spcPct val="80000"/>
              </a:lnSpc>
              <a:buFontTx/>
              <a:buNone/>
            </a:pPr>
            <a:r>
              <a:rPr lang="en-US" altLang="en-US" sz="2100" dirty="0">
                <a:latin typeface="Garamond" pitchFamily="18" charset="0"/>
                <a:cs typeface="Arial" charset="0"/>
              </a:rPr>
              <a:t> </a:t>
            </a:r>
          </a:p>
          <a:p>
            <a:pPr marL="288925" indent="-288925" algn="just">
              <a:lnSpc>
                <a:spcPct val="80000"/>
              </a:lnSpc>
              <a:buFontTx/>
              <a:buNone/>
            </a:pPr>
            <a:endParaRPr lang="en-US" altLang="en-US" sz="2100" dirty="0">
              <a:latin typeface="Garamond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Page fault administration</a:t>
            </a: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655638" y="2405063"/>
            <a:ext cx="0" cy="2282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>
            <a:off x="1671638" y="2417763"/>
            <a:ext cx="0" cy="2282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655638" y="2954338"/>
            <a:ext cx="1014412" cy="10874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dirty="0">
                <a:latin typeface="Garamond" pitchFamily="18" charset="0"/>
              </a:rPr>
              <a:t>P is loading</a:t>
            </a: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3405188" y="2820988"/>
            <a:ext cx="1270000" cy="19415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4" name="Rectangle 10"/>
          <p:cNvSpPr>
            <a:spLocks noChangeArrowheads="1"/>
          </p:cNvSpPr>
          <p:nvPr/>
        </p:nvSpPr>
        <p:spPr bwMode="auto">
          <a:xfrm>
            <a:off x="3406775" y="3429000"/>
            <a:ext cx="1268413" cy="47783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>
            <a:off x="1633538" y="3429000"/>
            <a:ext cx="12461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>
            <a:off x="2879725" y="3429000"/>
            <a:ext cx="525463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3"/>
          <p:cNvSpPr txBox="1">
            <a:spLocks noChangeArrowheads="1"/>
          </p:cNvSpPr>
          <p:nvPr/>
        </p:nvSpPr>
        <p:spPr bwMode="auto">
          <a:xfrm>
            <a:off x="3284538" y="4862513"/>
            <a:ext cx="1514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latin typeface="Garamond" pitchFamily="18" charset="0"/>
              </a:rPr>
              <a:t>Page table</a:t>
            </a:r>
          </a:p>
        </p:txBody>
      </p:sp>
      <p:sp>
        <p:nvSpPr>
          <p:cNvPr id="19468" name="Oval 14"/>
          <p:cNvSpPr>
            <a:spLocks noChangeArrowheads="1"/>
          </p:cNvSpPr>
          <p:nvPr/>
        </p:nvSpPr>
        <p:spPr bwMode="auto">
          <a:xfrm>
            <a:off x="2403475" y="3138488"/>
            <a:ext cx="317500" cy="2905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>
                <a:latin typeface="Garamond" pitchFamily="18" charset="0"/>
              </a:rPr>
              <a:t>1</a:t>
            </a:r>
          </a:p>
        </p:txBody>
      </p:sp>
      <p:sp>
        <p:nvSpPr>
          <p:cNvPr id="19469" name="Oval 16"/>
          <p:cNvSpPr>
            <a:spLocks noChangeArrowheads="1"/>
          </p:cNvSpPr>
          <p:nvPr/>
        </p:nvSpPr>
        <p:spPr bwMode="auto">
          <a:xfrm>
            <a:off x="5072063" y="2581275"/>
            <a:ext cx="317500" cy="2905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>
                <a:latin typeface="Garamond" pitchFamily="18" charset="0"/>
              </a:rPr>
              <a:t>2</a:t>
            </a:r>
          </a:p>
        </p:txBody>
      </p:sp>
      <p:sp>
        <p:nvSpPr>
          <p:cNvPr id="19470" name="Text Box 17"/>
          <p:cNvSpPr txBox="1">
            <a:spLocks noChangeArrowheads="1"/>
          </p:cNvSpPr>
          <p:nvPr/>
        </p:nvSpPr>
        <p:spPr bwMode="auto">
          <a:xfrm>
            <a:off x="1814513" y="2652713"/>
            <a:ext cx="15144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latin typeface="Garamond" pitchFamily="18" charset="0"/>
              </a:rPr>
              <a:t>Reference to the page table</a:t>
            </a:r>
          </a:p>
        </p:txBody>
      </p:sp>
      <p:sp>
        <p:nvSpPr>
          <p:cNvPr id="19471" name="Line 18"/>
          <p:cNvSpPr>
            <a:spLocks noChangeShapeType="1"/>
          </p:cNvSpPr>
          <p:nvPr/>
        </p:nvSpPr>
        <p:spPr bwMode="auto">
          <a:xfrm>
            <a:off x="4687888" y="3687763"/>
            <a:ext cx="317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9"/>
          <p:cNvSpPr>
            <a:spLocks noChangeShapeType="1"/>
          </p:cNvSpPr>
          <p:nvPr/>
        </p:nvSpPr>
        <p:spPr bwMode="auto">
          <a:xfrm flipV="1">
            <a:off x="5005388" y="2344738"/>
            <a:ext cx="0" cy="1343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Line 20"/>
          <p:cNvSpPr>
            <a:spLocks noChangeShapeType="1"/>
          </p:cNvSpPr>
          <p:nvPr/>
        </p:nvSpPr>
        <p:spPr bwMode="auto">
          <a:xfrm flipH="1" flipV="1">
            <a:off x="4381500" y="1965325"/>
            <a:ext cx="623888" cy="390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 Box 21"/>
          <p:cNvSpPr txBox="1">
            <a:spLocks noChangeArrowheads="1"/>
          </p:cNvSpPr>
          <p:nvPr/>
        </p:nvSpPr>
        <p:spPr bwMode="auto">
          <a:xfrm>
            <a:off x="4921250" y="2851150"/>
            <a:ext cx="63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latin typeface="Garamond" pitchFamily="18" charset="0"/>
              </a:rPr>
              <a:t>Trap</a:t>
            </a:r>
          </a:p>
        </p:txBody>
      </p:sp>
      <p:sp>
        <p:nvSpPr>
          <p:cNvPr id="19475" name="Oval 22"/>
          <p:cNvSpPr>
            <a:spLocks noChangeArrowheads="1"/>
          </p:cNvSpPr>
          <p:nvPr/>
        </p:nvSpPr>
        <p:spPr bwMode="auto">
          <a:xfrm>
            <a:off x="2825750" y="1206500"/>
            <a:ext cx="1530350" cy="13303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2000" b="1" dirty="0">
                <a:latin typeface="Garamond" pitchFamily="18" charset="0"/>
              </a:rPr>
              <a:t>OS</a:t>
            </a:r>
          </a:p>
        </p:txBody>
      </p:sp>
      <p:sp>
        <p:nvSpPr>
          <p:cNvPr id="19476" name="Line 24"/>
          <p:cNvSpPr>
            <a:spLocks noChangeShapeType="1"/>
          </p:cNvSpPr>
          <p:nvPr/>
        </p:nvSpPr>
        <p:spPr bwMode="auto">
          <a:xfrm flipV="1">
            <a:off x="4357688" y="1804988"/>
            <a:ext cx="189230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Oval 25"/>
          <p:cNvSpPr>
            <a:spLocks noChangeArrowheads="1"/>
          </p:cNvSpPr>
          <p:nvPr/>
        </p:nvSpPr>
        <p:spPr bwMode="auto">
          <a:xfrm>
            <a:off x="4565650" y="1450975"/>
            <a:ext cx="317500" cy="2905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>
                <a:latin typeface="Garamond" pitchFamily="18" charset="0"/>
              </a:rPr>
              <a:t>3</a:t>
            </a:r>
          </a:p>
        </p:txBody>
      </p:sp>
      <p:sp>
        <p:nvSpPr>
          <p:cNvPr id="19478" name="Text Box 26"/>
          <p:cNvSpPr txBox="1">
            <a:spLocks noChangeArrowheads="1"/>
          </p:cNvSpPr>
          <p:nvPr/>
        </p:nvSpPr>
        <p:spPr bwMode="auto">
          <a:xfrm>
            <a:off x="4891088" y="1377950"/>
            <a:ext cx="1471612" cy="668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latin typeface="Garamond" pitchFamily="18" charset="0"/>
              </a:rPr>
              <a:t>Getting the page from the secondary memory</a:t>
            </a:r>
          </a:p>
        </p:txBody>
      </p:sp>
      <p:sp>
        <p:nvSpPr>
          <p:cNvPr id="19479" name="AutoShape 28"/>
          <p:cNvSpPr>
            <a:spLocks noChangeArrowheads="1"/>
          </p:cNvSpPr>
          <p:nvPr/>
        </p:nvSpPr>
        <p:spPr bwMode="auto">
          <a:xfrm>
            <a:off x="6910388" y="2112963"/>
            <a:ext cx="1158875" cy="3049587"/>
          </a:xfrm>
          <a:prstGeom prst="flowChartMagneticDisk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80" name="Rectangle 29"/>
          <p:cNvSpPr>
            <a:spLocks noChangeArrowheads="1"/>
          </p:cNvSpPr>
          <p:nvPr/>
        </p:nvSpPr>
        <p:spPr bwMode="auto">
          <a:xfrm>
            <a:off x="7397750" y="3429000"/>
            <a:ext cx="330200" cy="344488"/>
          </a:xfrm>
          <a:prstGeom prst="rect">
            <a:avLst/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81" name="Line 30"/>
          <p:cNvSpPr>
            <a:spLocks noChangeShapeType="1"/>
          </p:cNvSpPr>
          <p:nvPr/>
        </p:nvSpPr>
        <p:spPr bwMode="auto">
          <a:xfrm>
            <a:off x="6238875" y="1819275"/>
            <a:ext cx="1147763" cy="1609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Rectangle 31"/>
          <p:cNvSpPr>
            <a:spLocks noChangeArrowheads="1"/>
          </p:cNvSpPr>
          <p:nvPr/>
        </p:nvSpPr>
        <p:spPr bwMode="auto">
          <a:xfrm>
            <a:off x="5280025" y="4645025"/>
            <a:ext cx="1293813" cy="1671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9483" name="Rectangle 32"/>
          <p:cNvSpPr>
            <a:spLocks noChangeArrowheads="1"/>
          </p:cNvSpPr>
          <p:nvPr/>
        </p:nvSpPr>
        <p:spPr bwMode="auto">
          <a:xfrm>
            <a:off x="5281613" y="5253038"/>
            <a:ext cx="1292225" cy="47783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dirty="0">
                <a:latin typeface="Garamond" pitchFamily="18" charset="0"/>
              </a:rPr>
              <a:t>Free memory </a:t>
            </a:r>
          </a:p>
          <a:p>
            <a:pPr algn="ctr"/>
            <a:r>
              <a:rPr lang="en-US" altLang="en-US" sz="1400" dirty="0">
                <a:latin typeface="Garamond" pitchFamily="18" charset="0"/>
              </a:rPr>
              <a:t>frame</a:t>
            </a:r>
          </a:p>
        </p:txBody>
      </p:sp>
      <p:sp>
        <p:nvSpPr>
          <p:cNvPr id="19484" name="Line 34"/>
          <p:cNvSpPr>
            <a:spLocks noChangeShapeType="1"/>
          </p:cNvSpPr>
          <p:nvPr/>
        </p:nvSpPr>
        <p:spPr bwMode="auto">
          <a:xfrm>
            <a:off x="7569200" y="3773488"/>
            <a:ext cx="0" cy="1757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Line 35"/>
          <p:cNvSpPr>
            <a:spLocks noChangeShapeType="1"/>
          </p:cNvSpPr>
          <p:nvPr/>
        </p:nvSpPr>
        <p:spPr bwMode="auto">
          <a:xfrm flipH="1">
            <a:off x="6567488" y="5530850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Oval 36"/>
          <p:cNvSpPr>
            <a:spLocks noChangeArrowheads="1"/>
          </p:cNvSpPr>
          <p:nvPr/>
        </p:nvSpPr>
        <p:spPr bwMode="auto">
          <a:xfrm>
            <a:off x="6851650" y="5632450"/>
            <a:ext cx="317500" cy="2905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>
                <a:latin typeface="Garamond" pitchFamily="18" charset="0"/>
              </a:rPr>
              <a:t>4</a:t>
            </a:r>
          </a:p>
        </p:txBody>
      </p:sp>
      <p:sp>
        <p:nvSpPr>
          <p:cNvPr id="19487" name="Text Box 37"/>
          <p:cNvSpPr txBox="1">
            <a:spLocks noChangeArrowheads="1"/>
          </p:cNvSpPr>
          <p:nvPr/>
        </p:nvSpPr>
        <p:spPr bwMode="auto">
          <a:xfrm>
            <a:off x="7177088" y="5559425"/>
            <a:ext cx="1293812" cy="668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latin typeface="Garamond" pitchFamily="18" charset="0"/>
              </a:rPr>
              <a:t>Copying the page into the main memory</a:t>
            </a:r>
          </a:p>
        </p:txBody>
      </p:sp>
      <p:sp>
        <p:nvSpPr>
          <p:cNvPr id="19488" name="Text Box 38"/>
          <p:cNvSpPr txBox="1">
            <a:spLocks noChangeArrowheads="1"/>
          </p:cNvSpPr>
          <p:nvPr/>
        </p:nvSpPr>
        <p:spPr bwMode="auto">
          <a:xfrm>
            <a:off x="5278438" y="6303963"/>
            <a:ext cx="1287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latin typeface="Garamond" pitchFamily="18" charset="0"/>
              </a:rPr>
              <a:t>Physical memory</a:t>
            </a:r>
          </a:p>
        </p:txBody>
      </p:sp>
      <p:sp>
        <p:nvSpPr>
          <p:cNvPr id="19489" name="Line 39"/>
          <p:cNvSpPr>
            <a:spLocks noChangeShapeType="1"/>
          </p:cNvSpPr>
          <p:nvPr/>
        </p:nvSpPr>
        <p:spPr bwMode="auto">
          <a:xfrm flipH="1">
            <a:off x="3197225" y="5481638"/>
            <a:ext cx="208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Line 40"/>
          <p:cNvSpPr>
            <a:spLocks noChangeShapeType="1"/>
          </p:cNvSpPr>
          <p:nvPr/>
        </p:nvSpPr>
        <p:spPr bwMode="auto">
          <a:xfrm flipV="1">
            <a:off x="3209925" y="3797300"/>
            <a:ext cx="0" cy="1684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Line 41"/>
          <p:cNvSpPr>
            <a:spLocks noChangeShapeType="1"/>
          </p:cNvSpPr>
          <p:nvPr/>
        </p:nvSpPr>
        <p:spPr bwMode="auto">
          <a:xfrm>
            <a:off x="3209925" y="3800475"/>
            <a:ext cx="207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Oval 42"/>
          <p:cNvSpPr>
            <a:spLocks noChangeArrowheads="1"/>
          </p:cNvSpPr>
          <p:nvPr/>
        </p:nvSpPr>
        <p:spPr bwMode="auto">
          <a:xfrm>
            <a:off x="3116263" y="5589588"/>
            <a:ext cx="317500" cy="290512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>
                <a:latin typeface="Garamond" pitchFamily="18" charset="0"/>
              </a:rPr>
              <a:t>5</a:t>
            </a:r>
          </a:p>
        </p:txBody>
      </p:sp>
      <p:sp>
        <p:nvSpPr>
          <p:cNvPr id="19493" name="Text Box 43"/>
          <p:cNvSpPr txBox="1">
            <a:spLocks noChangeArrowheads="1"/>
          </p:cNvSpPr>
          <p:nvPr/>
        </p:nvSpPr>
        <p:spPr bwMode="auto">
          <a:xfrm>
            <a:off x="3441700" y="5516563"/>
            <a:ext cx="1293813" cy="45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latin typeface="Garamond" pitchFamily="18" charset="0"/>
              </a:rPr>
              <a:t>Page table updating</a:t>
            </a:r>
          </a:p>
        </p:txBody>
      </p:sp>
      <p:sp>
        <p:nvSpPr>
          <p:cNvPr id="19494" name="Oval 44"/>
          <p:cNvSpPr>
            <a:spLocks noChangeArrowheads="1"/>
          </p:cNvSpPr>
          <p:nvPr/>
        </p:nvSpPr>
        <p:spPr bwMode="auto">
          <a:xfrm>
            <a:off x="1760538" y="3733800"/>
            <a:ext cx="317500" cy="29051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400" b="1">
                <a:latin typeface="Garamond" pitchFamily="18" charset="0"/>
              </a:rPr>
              <a:t>6</a:t>
            </a:r>
          </a:p>
        </p:txBody>
      </p:sp>
      <p:sp>
        <p:nvSpPr>
          <p:cNvPr id="19495" name="Text Box 45"/>
          <p:cNvSpPr txBox="1">
            <a:spLocks noChangeArrowheads="1"/>
          </p:cNvSpPr>
          <p:nvPr/>
        </p:nvSpPr>
        <p:spPr bwMode="auto">
          <a:xfrm>
            <a:off x="1849438" y="3722688"/>
            <a:ext cx="1293812" cy="45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dirty="0">
                <a:latin typeface="Garamond" pitchFamily="18" charset="0"/>
              </a:rPr>
              <a:t>Restart the instruction</a:t>
            </a:r>
          </a:p>
        </p:txBody>
      </p:sp>
      <p:sp>
        <p:nvSpPr>
          <p:cNvPr id="19496" name="Line 46"/>
          <p:cNvSpPr>
            <a:spLocks noChangeShapeType="1"/>
          </p:cNvSpPr>
          <p:nvPr/>
        </p:nvSpPr>
        <p:spPr bwMode="auto">
          <a:xfrm flipH="1">
            <a:off x="1658938" y="3675063"/>
            <a:ext cx="1733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>
                <a:latin typeface="Garamond" pitchFamily="18" charset="0"/>
              </a:rPr>
              <a:t>Page replacement</a:t>
            </a:r>
          </a:p>
        </p:txBody>
      </p:sp>
      <p:sp>
        <p:nvSpPr>
          <p:cNvPr id="20483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939800" y="3286125"/>
            <a:ext cx="7518400" cy="2586038"/>
          </a:xfrm>
          <a:noFill/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1. Find the page on disk.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2. Find a free frame: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      a. If exists, use it</a:t>
            </a:r>
            <a:endParaRPr lang="en-US" altLang="en-US" dirty="0">
              <a:latin typeface="Garamond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      b. Otherwise, select a </a:t>
            </a:r>
            <a:r>
              <a:rPr lang="ro-RO" altLang="en-US" dirty="0">
                <a:latin typeface="Garamond" pitchFamily="18" charset="0"/>
              </a:rPr>
              <a:t>“</a:t>
            </a:r>
            <a:r>
              <a:rPr lang="en-US" altLang="en-US" dirty="0">
                <a:latin typeface="Garamond" pitchFamily="18" charset="0"/>
                <a:cs typeface="Arial" charset="0"/>
              </a:rPr>
              <a:t>victim</a:t>
            </a:r>
            <a:r>
              <a:rPr lang="en-US" altLang="en-US" dirty="0">
                <a:latin typeface="Garamond" pitchFamily="18" charset="0"/>
              </a:rPr>
              <a:t> page</a:t>
            </a:r>
            <a:r>
              <a:rPr lang="ro-RO" altLang="en-US" dirty="0">
                <a:latin typeface="Garamond" pitchFamily="18" charset="0"/>
              </a:rPr>
              <a:t>”</a:t>
            </a:r>
            <a:r>
              <a:rPr lang="en-US" altLang="en-US" dirty="0">
                <a:latin typeface="Garamond" pitchFamily="18" charset="0"/>
              </a:rPr>
              <a:t> and</a:t>
            </a:r>
            <a:endParaRPr lang="en-US" altLang="en-US" dirty="0">
              <a:latin typeface="Garamond" pitchFamily="18" charset="0"/>
              <a:cs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      c. Write the </a:t>
            </a:r>
            <a:r>
              <a:rPr lang="ro-RO" altLang="en-US" dirty="0">
                <a:latin typeface="Garamond" pitchFamily="18" charset="0"/>
              </a:rPr>
              <a:t>“</a:t>
            </a:r>
            <a:r>
              <a:rPr lang="en-US" altLang="en-US" dirty="0">
                <a:latin typeface="Garamond" pitchFamily="18" charset="0"/>
                <a:cs typeface="Arial" charset="0"/>
              </a:rPr>
              <a:t>victim</a:t>
            </a:r>
            <a:r>
              <a:rPr lang="en-US" altLang="en-US" dirty="0">
                <a:latin typeface="Garamond" pitchFamily="18" charset="0"/>
              </a:rPr>
              <a:t> page</a:t>
            </a:r>
            <a:r>
              <a:rPr lang="ro-RO" altLang="en-US" dirty="0">
                <a:latin typeface="Garamond" pitchFamily="18" charset="0"/>
              </a:rPr>
              <a:t>” </a:t>
            </a:r>
            <a:r>
              <a:rPr lang="en-US" altLang="en-US" dirty="0">
                <a:latin typeface="Garamond" pitchFamily="18" charset="0"/>
              </a:rPr>
              <a:t>on</a:t>
            </a:r>
            <a:r>
              <a:rPr lang="ro-RO" altLang="en-US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  <a:cs typeface="Arial" charset="0"/>
              </a:rPr>
              <a:t>dis</a:t>
            </a:r>
            <a:r>
              <a:rPr lang="en-US" altLang="en-US" dirty="0">
                <a:latin typeface="Garamond" pitchFamily="18" charset="0"/>
              </a:rPr>
              <a:t>k</a:t>
            </a:r>
            <a:r>
              <a:rPr lang="en-US" altLang="en-US" dirty="0">
                <a:latin typeface="Garamond" pitchFamily="18" charset="0"/>
                <a:cs typeface="Arial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 3. Read the new page in the freed frame. </a:t>
            </a:r>
            <a:r>
              <a:rPr lang="en-US" altLang="en-US" dirty="0">
                <a:latin typeface="Garamond" pitchFamily="18" charset="0"/>
              </a:rPr>
              <a:t>Update the page table</a:t>
            </a:r>
            <a:r>
              <a:rPr lang="en-US" altLang="en-US" dirty="0">
                <a:latin typeface="Garamond" pitchFamily="18" charset="0"/>
                <a:cs typeface="Arial" charset="0"/>
              </a:rPr>
              <a:t>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 4. R</a:t>
            </a:r>
            <a:r>
              <a:rPr lang="en-US" altLang="en-US" dirty="0">
                <a:latin typeface="Garamond" pitchFamily="18" charset="0"/>
              </a:rPr>
              <a:t>estart the process.</a:t>
            </a:r>
            <a:endParaRPr lang="en-US" altLang="en-US" dirty="0">
              <a:latin typeface="Garamond" pitchFamily="18" charset="0"/>
              <a:cs typeface="Arial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 </a:t>
            </a:r>
          </a:p>
        </p:txBody>
      </p:sp>
      <p:sp>
        <p:nvSpPr>
          <p:cNvPr id="20484" name="Rectangle 1029"/>
          <p:cNvSpPr>
            <a:spLocks noChangeArrowheads="1"/>
          </p:cNvSpPr>
          <p:nvPr/>
        </p:nvSpPr>
        <p:spPr bwMode="auto">
          <a:xfrm>
            <a:off x="536575" y="1371600"/>
            <a:ext cx="8607425" cy="177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000" dirty="0">
                <a:latin typeface="Garamond" pitchFamily="18" charset="0"/>
              </a:rPr>
              <a:t>When the memory is over-allocated we must swap something already loaded into memory</a:t>
            </a:r>
            <a:r>
              <a:rPr lang="ro-RO" altLang="en-US" sz="2000" dirty="0">
                <a:latin typeface="Garamond" pitchFamily="18" charset="0"/>
              </a:rPr>
              <a:t>.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000" dirty="0">
                <a:latin typeface="Garamond" pitchFamily="18" charset="0"/>
              </a:rPr>
              <a:t>Over allocation appears when the programs need more memory pages than those physically existent</a:t>
            </a:r>
            <a:r>
              <a:rPr lang="ro-RO" altLang="en-US" sz="2000" dirty="0">
                <a:latin typeface="Garamond" pitchFamily="18" charset="0"/>
              </a:rPr>
              <a:t>.</a:t>
            </a:r>
            <a:endParaRPr lang="en-US" altLang="en-US" sz="2000" dirty="0">
              <a:latin typeface="Garamond" pitchFamily="18" charset="0"/>
              <a:cs typeface="Arial" charset="0"/>
            </a:endParaRP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altLang="en-US" sz="2000" b="1" dirty="0">
                <a:latin typeface="Garamond" pitchFamily="18" charset="0"/>
                <a:cs typeface="Arial" charset="0"/>
              </a:rPr>
              <a:t>Approach: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 If no physical page is free, one page that it is not used is swapped</a:t>
            </a:r>
            <a:r>
              <a:rPr lang="ro-RO" altLang="en-US" sz="2000" dirty="0">
                <a:latin typeface="Garamond" pitchFamily="18" charset="0"/>
              </a:rPr>
              <a:t>,</a:t>
            </a:r>
            <a:r>
              <a:rPr lang="en-US" altLang="en-US" sz="2000" dirty="0">
                <a:latin typeface="Garamond" pitchFamily="18" charset="0"/>
              </a:rPr>
              <a:t> using the following steps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>
                <a:latin typeface="Garamond" pitchFamily="18" charset="0"/>
              </a:rPr>
              <a:t>Page replacement</a:t>
            </a:r>
          </a:p>
        </p:txBody>
      </p:sp>
      <p:grpSp>
        <p:nvGrpSpPr>
          <p:cNvPr id="21507" name="Group 48"/>
          <p:cNvGrpSpPr>
            <a:grpSpLocks/>
          </p:cNvGrpSpPr>
          <p:nvPr/>
        </p:nvGrpSpPr>
        <p:grpSpPr bwMode="auto">
          <a:xfrm>
            <a:off x="993775" y="2105025"/>
            <a:ext cx="7132638" cy="2736851"/>
            <a:chOff x="1034" y="1326"/>
            <a:chExt cx="4493" cy="1724"/>
          </a:xfrm>
        </p:grpSpPr>
        <p:sp>
          <p:nvSpPr>
            <p:cNvPr id="21509" name="Rectangle 6"/>
            <p:cNvSpPr>
              <a:spLocks noChangeArrowheads="1"/>
            </p:cNvSpPr>
            <p:nvPr/>
          </p:nvSpPr>
          <p:spPr bwMode="auto">
            <a:xfrm>
              <a:off x="1294" y="1700"/>
              <a:ext cx="437" cy="10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0" name="Rectangle 7"/>
            <p:cNvSpPr>
              <a:spLocks noChangeArrowheads="1"/>
            </p:cNvSpPr>
            <p:nvPr/>
          </p:nvSpPr>
          <p:spPr bwMode="auto">
            <a:xfrm>
              <a:off x="1733" y="1700"/>
              <a:ext cx="284" cy="105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1" name="Rectangle 8"/>
            <p:cNvSpPr>
              <a:spLocks noChangeArrowheads="1"/>
            </p:cNvSpPr>
            <p:nvPr/>
          </p:nvSpPr>
          <p:spPr bwMode="auto">
            <a:xfrm>
              <a:off x="1292" y="2123"/>
              <a:ext cx="723" cy="1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2" name="Rectangle 9"/>
            <p:cNvSpPr>
              <a:spLocks noChangeArrowheads="1"/>
            </p:cNvSpPr>
            <p:nvPr/>
          </p:nvSpPr>
          <p:spPr bwMode="auto">
            <a:xfrm>
              <a:off x="1292" y="2299"/>
              <a:ext cx="723" cy="1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3" name="Rectangle 10"/>
            <p:cNvSpPr>
              <a:spLocks noChangeArrowheads="1"/>
            </p:cNvSpPr>
            <p:nvPr/>
          </p:nvSpPr>
          <p:spPr bwMode="auto">
            <a:xfrm>
              <a:off x="1292" y="2475"/>
              <a:ext cx="723" cy="17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14" name="Line 11"/>
            <p:cNvSpPr>
              <a:spLocks noChangeShapeType="1"/>
            </p:cNvSpPr>
            <p:nvPr/>
          </p:nvSpPr>
          <p:spPr bwMode="auto">
            <a:xfrm>
              <a:off x="1369" y="1515"/>
              <a:ext cx="139" cy="18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5" name="Text Box 12"/>
            <p:cNvSpPr txBox="1">
              <a:spLocks noChangeArrowheads="1"/>
            </p:cNvSpPr>
            <p:nvPr/>
          </p:nvSpPr>
          <p:spPr bwMode="auto">
            <a:xfrm>
              <a:off x="1034" y="1430"/>
              <a:ext cx="4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dirty="0">
                  <a:latin typeface="Garamond" pitchFamily="18" charset="0"/>
                </a:rPr>
                <a:t>Page</a:t>
              </a:r>
            </a:p>
          </p:txBody>
        </p:sp>
        <p:sp>
          <p:nvSpPr>
            <p:cNvPr id="21516" name="Text Box 13"/>
            <p:cNvSpPr txBox="1">
              <a:spLocks noChangeArrowheads="1"/>
            </p:cNvSpPr>
            <p:nvPr/>
          </p:nvSpPr>
          <p:spPr bwMode="auto">
            <a:xfrm>
              <a:off x="1846" y="1425"/>
              <a:ext cx="85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1400" dirty="0">
                  <a:latin typeface="Garamond" pitchFamily="18" charset="0"/>
                </a:rPr>
                <a:t>Valid/invalid bit</a:t>
              </a:r>
            </a:p>
          </p:txBody>
        </p:sp>
        <p:sp>
          <p:nvSpPr>
            <p:cNvPr id="21517" name="Line 14"/>
            <p:cNvSpPr>
              <a:spLocks noChangeShapeType="1"/>
            </p:cNvSpPr>
            <p:nvPr/>
          </p:nvSpPr>
          <p:spPr bwMode="auto">
            <a:xfrm flipH="1">
              <a:off x="1808" y="1530"/>
              <a:ext cx="61" cy="1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Text Box 15"/>
            <p:cNvSpPr txBox="1">
              <a:spLocks noChangeArrowheads="1"/>
            </p:cNvSpPr>
            <p:nvPr/>
          </p:nvSpPr>
          <p:spPr bwMode="auto">
            <a:xfrm>
              <a:off x="1409" y="2129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b="1">
                  <a:latin typeface="Arial" charset="0"/>
                </a:rPr>
                <a:t>p1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21519" name="Text Box 16"/>
            <p:cNvSpPr txBox="1">
              <a:spLocks noChangeArrowheads="1"/>
            </p:cNvSpPr>
            <p:nvPr/>
          </p:nvSpPr>
          <p:spPr bwMode="auto">
            <a:xfrm>
              <a:off x="1417" y="2297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b="1">
                  <a:latin typeface="Arial" charset="0"/>
                </a:rPr>
                <a:t>p2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21520" name="Text Box 17"/>
            <p:cNvSpPr txBox="1">
              <a:spLocks noChangeArrowheads="1"/>
            </p:cNvSpPr>
            <p:nvPr/>
          </p:nvSpPr>
          <p:spPr bwMode="auto">
            <a:xfrm>
              <a:off x="1809" y="2137"/>
              <a:ext cx="1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b="1">
                  <a:latin typeface="Arial" charset="0"/>
                </a:rPr>
                <a:t>v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21521" name="Text Box 18"/>
            <p:cNvSpPr txBox="1">
              <a:spLocks noChangeArrowheads="1"/>
            </p:cNvSpPr>
            <p:nvPr/>
          </p:nvSpPr>
          <p:spPr bwMode="auto">
            <a:xfrm>
              <a:off x="1809" y="2297"/>
              <a:ext cx="14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b="1">
                  <a:latin typeface="Arial" charset="0"/>
                </a:rPr>
                <a:t>i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21522" name="Rectangle 20"/>
            <p:cNvSpPr>
              <a:spLocks noChangeArrowheads="1"/>
            </p:cNvSpPr>
            <p:nvPr/>
          </p:nvSpPr>
          <p:spPr bwMode="auto">
            <a:xfrm>
              <a:off x="2873" y="1617"/>
              <a:ext cx="800" cy="122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3" name="Rectangle 21"/>
            <p:cNvSpPr>
              <a:spLocks noChangeArrowheads="1"/>
            </p:cNvSpPr>
            <p:nvPr/>
          </p:nvSpPr>
          <p:spPr bwMode="auto">
            <a:xfrm>
              <a:off x="2874" y="2000"/>
              <a:ext cx="799" cy="301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 b="1" dirty="0">
                  <a:latin typeface="Garamond" pitchFamily="18" charset="0"/>
                </a:rPr>
                <a:t>Victim page</a:t>
              </a:r>
            </a:p>
          </p:txBody>
        </p:sp>
        <p:sp>
          <p:nvSpPr>
            <p:cNvPr id="21524" name="AutoShape 23" descr="Narrow vertical"/>
            <p:cNvSpPr>
              <a:spLocks noChangeArrowheads="1"/>
            </p:cNvSpPr>
            <p:nvPr/>
          </p:nvSpPr>
          <p:spPr bwMode="auto">
            <a:xfrm>
              <a:off x="4550" y="1326"/>
              <a:ext cx="977" cy="1676"/>
            </a:xfrm>
            <a:prstGeom prst="flowChartMagneticDisk">
              <a:avLst/>
            </a:prstGeom>
            <a:pattFill prst="narVert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5" name="Rectangle 24"/>
            <p:cNvSpPr>
              <a:spLocks noChangeArrowheads="1"/>
            </p:cNvSpPr>
            <p:nvPr/>
          </p:nvSpPr>
          <p:spPr bwMode="auto">
            <a:xfrm>
              <a:off x="4838" y="1992"/>
              <a:ext cx="154" cy="16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6" name="Rectangle 25"/>
            <p:cNvSpPr>
              <a:spLocks noChangeArrowheads="1"/>
            </p:cNvSpPr>
            <p:nvPr/>
          </p:nvSpPr>
          <p:spPr bwMode="auto">
            <a:xfrm>
              <a:off x="4686" y="2592"/>
              <a:ext cx="154" cy="16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1527" name="Line 26"/>
            <p:cNvSpPr>
              <a:spLocks noChangeShapeType="1"/>
            </p:cNvSpPr>
            <p:nvPr/>
          </p:nvSpPr>
          <p:spPr bwMode="auto">
            <a:xfrm flipV="1">
              <a:off x="3677" y="2061"/>
              <a:ext cx="1153" cy="9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Line 27"/>
            <p:cNvSpPr>
              <a:spLocks noChangeShapeType="1"/>
            </p:cNvSpPr>
            <p:nvPr/>
          </p:nvSpPr>
          <p:spPr bwMode="auto">
            <a:xfrm flipH="1" flipV="1">
              <a:off x="3692" y="2261"/>
              <a:ext cx="985" cy="4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9" name="Oval 28"/>
            <p:cNvSpPr>
              <a:spLocks noChangeArrowheads="1"/>
            </p:cNvSpPr>
            <p:nvPr/>
          </p:nvSpPr>
          <p:spPr bwMode="auto">
            <a:xfrm>
              <a:off x="3748" y="1895"/>
              <a:ext cx="200" cy="18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 b="1">
                  <a:latin typeface="Garamond" pitchFamily="18" charset="0"/>
                </a:rPr>
                <a:t>1</a:t>
              </a:r>
            </a:p>
          </p:txBody>
        </p:sp>
        <p:sp>
          <p:nvSpPr>
            <p:cNvPr id="21530" name="Text Box 29"/>
            <p:cNvSpPr txBox="1">
              <a:spLocks noChangeArrowheads="1"/>
            </p:cNvSpPr>
            <p:nvPr/>
          </p:nvSpPr>
          <p:spPr bwMode="auto">
            <a:xfrm>
              <a:off x="3766" y="1606"/>
              <a:ext cx="815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dirty="0">
                  <a:latin typeface="Garamond" pitchFamily="18" charset="0"/>
                </a:rPr>
                <a:t>The “victim</a:t>
              </a:r>
              <a:r>
                <a:rPr lang="ro-RO" altLang="en-US" sz="1400" dirty="0">
                  <a:latin typeface="Garamond" pitchFamily="18" charset="0"/>
                </a:rPr>
                <a:t>”</a:t>
              </a:r>
              <a:r>
                <a:rPr lang="en-US" altLang="en-US" sz="1400" dirty="0">
                  <a:latin typeface="Garamond" pitchFamily="18" charset="0"/>
                </a:rPr>
                <a:t> page is copied on</a:t>
              </a:r>
              <a:r>
                <a:rPr lang="ro-RO" altLang="en-US" sz="1400" dirty="0">
                  <a:latin typeface="Garamond" pitchFamily="18" charset="0"/>
                </a:rPr>
                <a:t> dis</a:t>
              </a:r>
              <a:r>
                <a:rPr lang="en-US" altLang="en-US" sz="1400" dirty="0">
                  <a:latin typeface="Garamond" pitchFamily="18" charset="0"/>
                </a:rPr>
                <a:t>k</a:t>
              </a:r>
            </a:p>
          </p:txBody>
        </p:sp>
        <p:sp>
          <p:nvSpPr>
            <p:cNvPr id="21531" name="Text Box 30"/>
            <p:cNvSpPr txBox="1">
              <a:spLocks noChangeArrowheads="1"/>
            </p:cNvSpPr>
            <p:nvPr/>
          </p:nvSpPr>
          <p:spPr bwMode="auto">
            <a:xfrm>
              <a:off x="2586" y="1912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b="1">
                  <a:latin typeface="Arial" charset="0"/>
                </a:rPr>
                <a:t>p1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21532" name="Text Box 31"/>
            <p:cNvSpPr txBox="1">
              <a:spLocks noChangeArrowheads="1"/>
            </p:cNvSpPr>
            <p:nvPr/>
          </p:nvSpPr>
          <p:spPr bwMode="auto">
            <a:xfrm>
              <a:off x="2586" y="2240"/>
              <a:ext cx="228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b="1">
                  <a:latin typeface="Arial" charset="0"/>
                </a:rPr>
                <a:t>p2</a:t>
              </a:r>
              <a:endParaRPr lang="en-US" altLang="en-US">
                <a:latin typeface="Arial" charset="0"/>
              </a:endParaRPr>
            </a:p>
          </p:txBody>
        </p:sp>
        <p:sp>
          <p:nvSpPr>
            <p:cNvPr id="21533" name="Line 34"/>
            <p:cNvSpPr>
              <a:spLocks noChangeShapeType="1"/>
            </p:cNvSpPr>
            <p:nvPr/>
          </p:nvSpPr>
          <p:spPr bwMode="auto">
            <a:xfrm>
              <a:off x="2692" y="2061"/>
              <a:ext cx="0" cy="20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4" name="Oval 35"/>
            <p:cNvSpPr>
              <a:spLocks noChangeArrowheads="1"/>
            </p:cNvSpPr>
            <p:nvPr/>
          </p:nvSpPr>
          <p:spPr bwMode="auto">
            <a:xfrm>
              <a:off x="3752" y="2375"/>
              <a:ext cx="200" cy="18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 b="1">
                  <a:latin typeface="Garamond" pitchFamily="18" charset="0"/>
                </a:rPr>
                <a:t>3</a:t>
              </a:r>
            </a:p>
          </p:txBody>
        </p:sp>
        <p:sp>
          <p:nvSpPr>
            <p:cNvPr id="21535" name="Text Box 36"/>
            <p:cNvSpPr txBox="1">
              <a:spLocks noChangeArrowheads="1"/>
            </p:cNvSpPr>
            <p:nvPr/>
          </p:nvSpPr>
          <p:spPr bwMode="auto">
            <a:xfrm>
              <a:off x="3730" y="2572"/>
              <a:ext cx="815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dirty="0">
                  <a:latin typeface="Garamond" pitchFamily="18" charset="0"/>
                </a:rPr>
                <a:t>The needed page is copied from disk to memory</a:t>
              </a:r>
            </a:p>
          </p:txBody>
        </p:sp>
        <p:sp>
          <p:nvSpPr>
            <p:cNvPr id="21536" name="Text Box 37"/>
            <p:cNvSpPr txBox="1">
              <a:spLocks noChangeArrowheads="1"/>
            </p:cNvSpPr>
            <p:nvPr/>
          </p:nvSpPr>
          <p:spPr bwMode="auto">
            <a:xfrm>
              <a:off x="3822" y="2184"/>
              <a:ext cx="815" cy="1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b="1">
                  <a:latin typeface="Garamond" pitchFamily="18" charset="0"/>
                </a:rPr>
                <a:t>SWAP</a:t>
              </a:r>
              <a:endParaRPr lang="en-US" altLang="en-US" sz="1400">
                <a:latin typeface="Garamond" pitchFamily="18" charset="0"/>
              </a:endParaRPr>
            </a:p>
          </p:txBody>
        </p:sp>
        <p:sp>
          <p:nvSpPr>
            <p:cNvPr id="21537" name="Oval 38"/>
            <p:cNvSpPr>
              <a:spLocks noChangeArrowheads="1"/>
            </p:cNvSpPr>
            <p:nvPr/>
          </p:nvSpPr>
          <p:spPr bwMode="auto">
            <a:xfrm>
              <a:off x="2087" y="1963"/>
              <a:ext cx="200" cy="18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 b="1">
                  <a:latin typeface="Garamond" pitchFamily="18" charset="0"/>
                </a:rPr>
                <a:t>2</a:t>
              </a:r>
            </a:p>
          </p:txBody>
        </p:sp>
        <p:sp>
          <p:nvSpPr>
            <p:cNvPr id="21538" name="Text Box 39"/>
            <p:cNvSpPr txBox="1">
              <a:spLocks noChangeArrowheads="1"/>
            </p:cNvSpPr>
            <p:nvPr/>
          </p:nvSpPr>
          <p:spPr bwMode="auto">
            <a:xfrm>
              <a:off x="2057" y="1634"/>
              <a:ext cx="815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dirty="0">
                  <a:latin typeface="Garamond" pitchFamily="18" charset="0"/>
                </a:rPr>
                <a:t>The bit will be modified in “invalid”</a:t>
              </a:r>
            </a:p>
          </p:txBody>
        </p:sp>
        <p:sp>
          <p:nvSpPr>
            <p:cNvPr id="21539" name="Line 41"/>
            <p:cNvSpPr>
              <a:spLocks noChangeShapeType="1"/>
            </p:cNvSpPr>
            <p:nvPr/>
          </p:nvSpPr>
          <p:spPr bwMode="auto">
            <a:xfrm flipH="1">
              <a:off x="1938" y="2096"/>
              <a:ext cx="170" cy="1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0" name="Oval 42"/>
            <p:cNvSpPr>
              <a:spLocks noChangeArrowheads="1"/>
            </p:cNvSpPr>
            <p:nvPr/>
          </p:nvSpPr>
          <p:spPr bwMode="auto">
            <a:xfrm>
              <a:off x="2087" y="2356"/>
              <a:ext cx="200" cy="18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 b="1">
                  <a:latin typeface="Garamond" pitchFamily="18" charset="0"/>
                </a:rPr>
                <a:t>4</a:t>
              </a:r>
            </a:p>
          </p:txBody>
        </p:sp>
        <p:sp>
          <p:nvSpPr>
            <p:cNvPr id="21541" name="Text Box 43"/>
            <p:cNvSpPr txBox="1">
              <a:spLocks noChangeArrowheads="1"/>
            </p:cNvSpPr>
            <p:nvPr/>
          </p:nvSpPr>
          <p:spPr bwMode="auto">
            <a:xfrm>
              <a:off x="2065" y="2553"/>
              <a:ext cx="815" cy="4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dirty="0">
                  <a:latin typeface="Garamond" pitchFamily="18" charset="0"/>
                </a:rPr>
                <a:t>The bit will be modified in “valid”</a:t>
              </a:r>
            </a:p>
          </p:txBody>
        </p:sp>
        <p:sp>
          <p:nvSpPr>
            <p:cNvPr id="21542" name="Line 44"/>
            <p:cNvSpPr>
              <a:spLocks noChangeShapeType="1"/>
            </p:cNvSpPr>
            <p:nvPr/>
          </p:nvSpPr>
          <p:spPr bwMode="auto">
            <a:xfrm flipH="1" flipV="1">
              <a:off x="1908" y="2384"/>
              <a:ext cx="169" cy="5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43" name="Text Box 45"/>
            <p:cNvSpPr txBox="1">
              <a:spLocks noChangeArrowheads="1"/>
            </p:cNvSpPr>
            <p:nvPr/>
          </p:nvSpPr>
          <p:spPr bwMode="auto">
            <a:xfrm>
              <a:off x="1228" y="2808"/>
              <a:ext cx="877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 dirty="0">
                  <a:latin typeface="Garamond" pitchFamily="18" charset="0"/>
                </a:rPr>
                <a:t>Page table</a:t>
              </a:r>
            </a:p>
          </p:txBody>
        </p:sp>
        <p:sp>
          <p:nvSpPr>
            <p:cNvPr id="21544" name="Text Box 46"/>
            <p:cNvSpPr txBox="1">
              <a:spLocks noChangeArrowheads="1"/>
            </p:cNvSpPr>
            <p:nvPr/>
          </p:nvSpPr>
          <p:spPr bwMode="auto">
            <a:xfrm>
              <a:off x="2752" y="2881"/>
              <a:ext cx="1062" cy="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8000" tIns="10800" rIns="18000" bIns="10800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 b="1" dirty="0">
                  <a:latin typeface="Garamond" pitchFamily="18" charset="0"/>
                </a:rPr>
                <a:t>Physical memory</a:t>
              </a:r>
            </a:p>
          </p:txBody>
        </p:sp>
      </p:grpSp>
      <p:sp>
        <p:nvSpPr>
          <p:cNvPr id="21508" name="Text Box 47"/>
          <p:cNvSpPr txBox="1">
            <a:spLocks noChangeArrowheads="1"/>
          </p:cNvSpPr>
          <p:nvPr/>
        </p:nvSpPr>
        <p:spPr bwMode="auto">
          <a:xfrm>
            <a:off x="2073275" y="5611813"/>
            <a:ext cx="5018088" cy="34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100" dirty="0">
                <a:latin typeface="Garamond" pitchFamily="18" charset="0"/>
              </a:rPr>
              <a:t>The page replacement mechanism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FF0000"/>
                </a:solidFill>
                <a:latin typeface="Garamond" pitchFamily="18" charset="0"/>
              </a:rPr>
              <a:t>Page replacement algorithms: </a:t>
            </a:r>
            <a:r>
              <a:rPr lang="en-US" altLang="en-US" sz="3000" dirty="0">
                <a:solidFill>
                  <a:srgbClr val="FF0000"/>
                </a:solidFill>
                <a:latin typeface="Garamond" pitchFamily="18" charset="0"/>
              </a:rPr>
              <a:t>FIFO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2333625"/>
          </a:xfrm>
          <a:noFill/>
        </p:spPr>
        <p:txBody>
          <a:bodyPr/>
          <a:lstStyle/>
          <a:p>
            <a:pPr marL="0" indent="0" algn="just">
              <a:lnSpc>
                <a:spcPct val="90000"/>
              </a:lnSpc>
              <a:spcBef>
                <a:spcPts val="0"/>
              </a:spcBef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Page replacement algorithms are the techniques used by the OS to decide which memory pages to swap out (write to disk) when a page of memory needs to be allocated.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</a:rPr>
              <a:t>What pages are to be replaced</a:t>
            </a:r>
            <a:r>
              <a:rPr lang="en-US" altLang="en-US" dirty="0">
                <a:latin typeface="Garamond" pitchFamily="18" charset="0"/>
                <a:cs typeface="Arial" charset="0"/>
              </a:rPr>
              <a:t>? –</a:t>
            </a:r>
            <a:r>
              <a:rPr lang="ro-RO" altLang="en-US" dirty="0">
                <a:latin typeface="Garamond" pitchFamily="18" charset="0"/>
              </a:rPr>
              <a:t> </a:t>
            </a:r>
            <a:r>
              <a:rPr lang="en-US" altLang="en-US" dirty="0">
                <a:latin typeface="Garamond" pitchFamily="18" charset="0"/>
              </a:rPr>
              <a:t>in order to minimize the number of </a:t>
            </a:r>
            <a:r>
              <a:rPr lang="ro-RO" altLang="en-US" i="1" dirty="0">
                <a:latin typeface="Garamond" pitchFamily="18" charset="0"/>
              </a:rPr>
              <a:t>page faults</a:t>
            </a:r>
            <a:r>
              <a:rPr lang="en-US" altLang="en-US" dirty="0">
                <a:latin typeface="Garamond" pitchFamily="18" charset="0"/>
                <a:cs typeface="Arial" charset="0"/>
              </a:rPr>
              <a:t>.</a:t>
            </a: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Suppose we consider the following reference string </a:t>
            </a:r>
            <a:r>
              <a:rPr lang="en-US" altLang="en-US" dirty="0">
                <a:latin typeface="Garamond" pitchFamily="18" charset="0"/>
              </a:rPr>
              <a:t>for memory pages to be replaced</a:t>
            </a:r>
            <a:r>
              <a:rPr lang="en-US" altLang="en-US" dirty="0">
                <a:latin typeface="Garamond" pitchFamily="18" charset="0"/>
                <a:cs typeface="Arial" charset="0"/>
              </a:rPr>
              <a:t>: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altLang="en-US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altLang="en-US" dirty="0">
                <a:solidFill>
                  <a:srgbClr val="FF0000"/>
                </a:solidFill>
                <a:latin typeface="Garamond" pitchFamily="18" charset="0"/>
              </a:rPr>
              <a:t>1, 2, 3, 4, 1, 2, 5, 1, 2, 3, 4, 5</a:t>
            </a:r>
            <a:endParaRPr lang="en-US" altLang="en-US" dirty="0">
              <a:solidFill>
                <a:srgbClr val="FF0000"/>
              </a:solidFill>
              <a:latin typeface="Garamond" pitchFamily="18" charset="0"/>
              <a:cs typeface="Arial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altLang="en-US" dirty="0">
                <a:latin typeface="Garamond" pitchFamily="18" charset="0"/>
                <a:cs typeface="Arial" charset="0"/>
              </a:rPr>
              <a:t> </a:t>
            </a:r>
          </a:p>
        </p:txBody>
      </p:sp>
      <p:sp>
        <p:nvSpPr>
          <p:cNvPr id="22532" name="Rectangle 8"/>
          <p:cNvSpPr>
            <a:spLocks noChangeArrowheads="1"/>
          </p:cNvSpPr>
          <p:nvPr/>
        </p:nvSpPr>
        <p:spPr bwMode="auto">
          <a:xfrm>
            <a:off x="754063" y="4051300"/>
            <a:ext cx="4191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FIFO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dirty="0">
                <a:latin typeface="Garamond" pitchFamily="18" charset="0"/>
                <a:cs typeface="Arial" charset="0"/>
              </a:rPr>
              <a:t>Easy to implement</a:t>
            </a:r>
            <a:r>
              <a:rPr lang="ro-RO" altLang="en-US" sz="2000" dirty="0">
                <a:latin typeface="Garamond" pitchFamily="18" charset="0"/>
              </a:rPr>
              <a:t>.</a:t>
            </a:r>
            <a:r>
              <a:rPr lang="en-US" altLang="en-US" sz="2000" dirty="0">
                <a:latin typeface="Garamond" pitchFamily="18" charset="0"/>
              </a:rPr>
              <a:t> Oldest page in main memory is the one which will be selected for replacement.</a:t>
            </a:r>
            <a:endParaRPr lang="ro-RO" altLang="en-US" sz="2000" dirty="0">
              <a:latin typeface="Garamond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spcAft>
                <a:spcPct val="25000"/>
              </a:spcAft>
              <a:buClr>
                <a:schemeClr val="tx2"/>
              </a:buClr>
            </a:pPr>
            <a:r>
              <a:rPr lang="en-US" altLang="en-US" sz="2000" dirty="0">
                <a:latin typeface="Garamond" pitchFamily="18" charset="0"/>
              </a:rPr>
              <a:t>It can be used a </a:t>
            </a:r>
            <a:r>
              <a:rPr lang="ro-RO" altLang="en-US" sz="2000" dirty="0">
                <a:latin typeface="Garamond" pitchFamily="18" charset="0"/>
              </a:rPr>
              <a:t>“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time-stamp</a:t>
            </a:r>
            <a:r>
              <a:rPr lang="ro-RO" altLang="en-US" sz="2000" dirty="0">
                <a:latin typeface="Garamond" pitchFamily="18" charset="0"/>
              </a:rPr>
              <a:t>” </a:t>
            </a:r>
            <a:r>
              <a:rPr lang="en-US" altLang="en-US" sz="2000" dirty="0">
                <a:latin typeface="Garamond" pitchFamily="18" charset="0"/>
              </a:rPr>
              <a:t>for pages, or an organization in a queue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 (the easiest method).</a:t>
            </a:r>
          </a:p>
        </p:txBody>
      </p:sp>
      <p:sp>
        <p:nvSpPr>
          <p:cNvPr id="22533" name="Rectangle 9"/>
          <p:cNvSpPr>
            <a:spLocks noChangeArrowheads="1"/>
          </p:cNvSpPr>
          <p:nvPr/>
        </p:nvSpPr>
        <p:spPr bwMode="auto">
          <a:xfrm>
            <a:off x="5626100" y="390525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1</a:t>
            </a:r>
          </a:p>
        </p:txBody>
      </p: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5626100" y="436245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5626100" y="481965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6092825" y="3976688"/>
            <a:ext cx="292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5</a:t>
            </a:r>
          </a:p>
        </p:txBody>
      </p:sp>
      <p:sp>
        <p:nvSpPr>
          <p:cNvPr id="22537" name="Text Box 16"/>
          <p:cNvSpPr txBox="1">
            <a:spLocks noChangeArrowheads="1"/>
          </p:cNvSpPr>
          <p:nvPr/>
        </p:nvSpPr>
        <p:spPr bwMode="auto">
          <a:xfrm>
            <a:off x="6092825" y="4419600"/>
            <a:ext cx="29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1</a:t>
            </a:r>
          </a:p>
        </p:txBody>
      </p:sp>
      <p:sp>
        <p:nvSpPr>
          <p:cNvPr id="22538" name="Text Box 17"/>
          <p:cNvSpPr txBox="1">
            <a:spLocks noChangeArrowheads="1"/>
          </p:cNvSpPr>
          <p:nvPr/>
        </p:nvSpPr>
        <p:spPr bwMode="auto">
          <a:xfrm>
            <a:off x="6092825" y="4895850"/>
            <a:ext cx="29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2</a:t>
            </a:r>
          </a:p>
        </p:txBody>
      </p:sp>
      <p:sp>
        <p:nvSpPr>
          <p:cNvPr id="22539" name="Text Box 18"/>
          <p:cNvSpPr txBox="1">
            <a:spLocks noChangeArrowheads="1"/>
          </p:cNvSpPr>
          <p:nvPr/>
        </p:nvSpPr>
        <p:spPr bwMode="auto">
          <a:xfrm>
            <a:off x="6473825" y="3976688"/>
            <a:ext cx="292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4</a:t>
            </a:r>
          </a:p>
        </p:txBody>
      </p:sp>
      <p:sp>
        <p:nvSpPr>
          <p:cNvPr id="22540" name="Text Box 19"/>
          <p:cNvSpPr txBox="1">
            <a:spLocks noChangeArrowheads="1"/>
          </p:cNvSpPr>
          <p:nvPr/>
        </p:nvSpPr>
        <p:spPr bwMode="auto">
          <a:xfrm>
            <a:off x="6473825" y="4438650"/>
            <a:ext cx="29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5</a:t>
            </a:r>
          </a:p>
        </p:txBody>
      </p:sp>
      <p:sp>
        <p:nvSpPr>
          <p:cNvPr id="22541" name="Text Box 20"/>
          <p:cNvSpPr txBox="1">
            <a:spLocks noChangeArrowheads="1"/>
          </p:cNvSpPr>
          <p:nvPr/>
        </p:nvSpPr>
        <p:spPr bwMode="auto">
          <a:xfrm>
            <a:off x="6855415" y="4418291"/>
            <a:ext cx="16244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10 </a:t>
            </a:r>
            <a:r>
              <a:rPr lang="ro-RO" altLang="en-US" sz="1800" dirty="0">
                <a:solidFill>
                  <a:srgbClr val="FF0000"/>
                </a:solidFill>
                <a:latin typeface="Garamond" pitchFamily="18" charset="0"/>
              </a:rPr>
              <a:t>“</a:t>
            </a:r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page faults</a:t>
            </a:r>
            <a:r>
              <a:rPr lang="ro-RO" altLang="en-US" sz="1800" dirty="0">
                <a:solidFill>
                  <a:srgbClr val="FF0000"/>
                </a:solidFill>
                <a:latin typeface="Garamond" pitchFamily="18" charset="0"/>
              </a:rPr>
              <a:t>”</a:t>
            </a:r>
            <a:endParaRPr lang="en-US" altLang="en-US" sz="18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2542" name="Rectangle 21"/>
          <p:cNvSpPr>
            <a:spLocks noChangeArrowheads="1"/>
          </p:cNvSpPr>
          <p:nvPr/>
        </p:nvSpPr>
        <p:spPr bwMode="auto">
          <a:xfrm>
            <a:off x="5626100" y="5276850"/>
            <a:ext cx="381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4</a:t>
            </a:r>
          </a:p>
        </p:txBody>
      </p:sp>
      <p:sp>
        <p:nvSpPr>
          <p:cNvPr id="22543" name="Text Box 23"/>
          <p:cNvSpPr txBox="1">
            <a:spLocks noChangeArrowheads="1"/>
          </p:cNvSpPr>
          <p:nvPr/>
        </p:nvSpPr>
        <p:spPr bwMode="auto">
          <a:xfrm>
            <a:off x="6092825" y="5353050"/>
            <a:ext cx="2921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3</a:t>
            </a:r>
          </a:p>
        </p:txBody>
      </p:sp>
      <p:sp>
        <p:nvSpPr>
          <p:cNvPr id="22544" name="Text Box 24"/>
          <p:cNvSpPr txBox="1">
            <a:spLocks noChangeArrowheads="1"/>
          </p:cNvSpPr>
          <p:nvPr/>
        </p:nvSpPr>
        <p:spPr bwMode="auto">
          <a:xfrm>
            <a:off x="4906963" y="5842000"/>
            <a:ext cx="4247317" cy="344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800" dirty="0">
                <a:solidFill>
                  <a:schemeClr val="accent2"/>
                </a:solidFill>
                <a:latin typeface="Garamond" pitchFamily="18" charset="0"/>
              </a:rPr>
              <a:t>Reference string: </a:t>
            </a:r>
            <a:r>
              <a:rPr lang="en-US" altLang="en-US" sz="1800" dirty="0">
                <a:solidFill>
                  <a:srgbClr val="FF0000"/>
                </a:solidFill>
                <a:latin typeface="Garamond" pitchFamily="18" charset="0"/>
              </a:rPr>
              <a:t>1, 2, 3, 4, 1, 2, 5, 1, 2, 3, 4, 5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8394700" cy="874713"/>
          </a:xfrm>
        </p:spPr>
        <p:txBody>
          <a:bodyPr/>
          <a:lstStyle/>
          <a:p>
            <a:r>
              <a:rPr lang="en-US" altLang="en-US" sz="2800" dirty="0">
                <a:solidFill>
                  <a:srgbClr val="FF0000"/>
                </a:solidFill>
                <a:latin typeface="Garamond" pitchFamily="18" charset="0"/>
              </a:rPr>
              <a:t>Page replacement algorithms: Optimal replacement</a:t>
            </a:r>
          </a:p>
        </p:txBody>
      </p:sp>
      <p:sp>
        <p:nvSpPr>
          <p:cNvPr id="23555" name="Rectangle 21"/>
          <p:cNvSpPr>
            <a:spLocks noGrp="1" noChangeArrowheads="1"/>
          </p:cNvSpPr>
          <p:nvPr>
            <p:ph type="body" idx="1"/>
          </p:nvPr>
        </p:nvSpPr>
        <p:spPr>
          <a:xfrm>
            <a:off x="703263" y="1279525"/>
            <a:ext cx="8224837" cy="1981200"/>
          </a:xfrm>
          <a:noFill/>
        </p:spPr>
        <p:txBody>
          <a:bodyPr/>
          <a:lstStyle/>
          <a:p>
            <a:pPr lvl="1"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2000" dirty="0">
                <a:latin typeface="Garamond" pitchFamily="18" charset="0"/>
              </a:rPr>
              <a:t>Represents a page replacement policy for the pages that have the smallest </a:t>
            </a:r>
            <a:r>
              <a:rPr lang="ro-RO" altLang="en-US" sz="2000" dirty="0">
                <a:latin typeface="Garamond" pitchFamily="18" charset="0"/>
              </a:rPr>
              <a:t>“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page fault</a:t>
            </a:r>
            <a:r>
              <a:rPr lang="ro-RO" altLang="en-US" sz="2000" dirty="0">
                <a:latin typeface="Garamond" pitchFamily="18" charset="0"/>
              </a:rPr>
              <a:t>”</a:t>
            </a:r>
            <a:r>
              <a:rPr lang="en-US" altLang="en-US" sz="2000" dirty="0">
                <a:latin typeface="Garamond" pitchFamily="18" charset="0"/>
              </a:rPr>
              <a:t> rate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2000" dirty="0">
                <a:latin typeface="Garamond" pitchFamily="18" charset="0"/>
                <a:cs typeface="Arial" charset="0"/>
              </a:rPr>
              <a:t>The algorithm: we replace the page that will not be used for the longest period of time.</a:t>
            </a:r>
          </a:p>
          <a:p>
            <a:pPr lvl="1" algn="just"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altLang="en-US" sz="2000" dirty="0">
                <a:latin typeface="Garamond" pitchFamily="18" charset="0"/>
              </a:rPr>
              <a:t>Practically is impossible to implement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 it.  </a:t>
            </a:r>
          </a:p>
        </p:txBody>
      </p:sp>
      <p:grpSp>
        <p:nvGrpSpPr>
          <p:cNvPr id="23556" name="Group 30"/>
          <p:cNvGrpSpPr>
            <a:grpSpLocks/>
          </p:cNvGrpSpPr>
          <p:nvPr/>
        </p:nvGrpSpPr>
        <p:grpSpPr bwMode="auto">
          <a:xfrm>
            <a:off x="2560643" y="3533775"/>
            <a:ext cx="4246565" cy="2290763"/>
            <a:chOff x="3053" y="2354"/>
            <a:chExt cx="2675" cy="1443"/>
          </a:xfrm>
        </p:grpSpPr>
        <p:sp>
          <p:nvSpPr>
            <p:cNvPr id="23557" name="Rectangle 22"/>
            <p:cNvSpPr>
              <a:spLocks noChangeArrowheads="1"/>
            </p:cNvSpPr>
            <p:nvPr/>
          </p:nvSpPr>
          <p:spPr bwMode="auto">
            <a:xfrm>
              <a:off x="3095" y="2354"/>
              <a:ext cx="225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1</a:t>
              </a:r>
            </a:p>
          </p:txBody>
        </p:sp>
        <p:sp>
          <p:nvSpPr>
            <p:cNvPr id="23558" name="Rectangle 23"/>
            <p:cNvSpPr>
              <a:spLocks noChangeArrowheads="1"/>
            </p:cNvSpPr>
            <p:nvPr/>
          </p:nvSpPr>
          <p:spPr bwMode="auto">
            <a:xfrm>
              <a:off x="3095" y="2642"/>
              <a:ext cx="225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2</a:t>
              </a:r>
            </a:p>
          </p:txBody>
        </p:sp>
        <p:sp>
          <p:nvSpPr>
            <p:cNvPr id="23559" name="Rectangle 24"/>
            <p:cNvSpPr>
              <a:spLocks noChangeArrowheads="1"/>
            </p:cNvSpPr>
            <p:nvPr/>
          </p:nvSpPr>
          <p:spPr bwMode="auto">
            <a:xfrm>
              <a:off x="3095" y="2930"/>
              <a:ext cx="225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3</a:t>
              </a:r>
            </a:p>
          </p:txBody>
        </p:sp>
        <p:sp>
          <p:nvSpPr>
            <p:cNvPr id="23560" name="Text Box 25"/>
            <p:cNvSpPr txBox="1">
              <a:spLocks noChangeArrowheads="1"/>
            </p:cNvSpPr>
            <p:nvPr/>
          </p:nvSpPr>
          <p:spPr bwMode="auto">
            <a:xfrm>
              <a:off x="3380" y="2399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4</a:t>
              </a:r>
            </a:p>
          </p:txBody>
        </p:sp>
        <p:sp>
          <p:nvSpPr>
            <p:cNvPr id="23561" name="Text Box 26"/>
            <p:cNvSpPr txBox="1">
              <a:spLocks noChangeArrowheads="1"/>
            </p:cNvSpPr>
            <p:nvPr/>
          </p:nvSpPr>
          <p:spPr bwMode="auto">
            <a:xfrm>
              <a:off x="3918" y="2677"/>
              <a:ext cx="9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6 </a:t>
              </a:r>
              <a:r>
                <a:rPr lang="ro-RO" altLang="en-US" sz="1800" dirty="0">
                  <a:solidFill>
                    <a:srgbClr val="FF0000"/>
                  </a:solidFill>
                  <a:latin typeface="Garamond" pitchFamily="18" charset="0"/>
                </a:rPr>
                <a:t>“</a:t>
              </a: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page faults</a:t>
              </a:r>
              <a:r>
                <a:rPr lang="ro-RO" altLang="en-US" sz="1800" dirty="0">
                  <a:solidFill>
                    <a:srgbClr val="FF0000"/>
                  </a:solidFill>
                  <a:latin typeface="Garamond" pitchFamily="18" charset="0"/>
                </a:rPr>
                <a:t>”</a:t>
              </a:r>
              <a:endParaRPr lang="en-US" altLang="en-US" sz="1800" dirty="0">
                <a:solidFill>
                  <a:srgbClr val="FF0000"/>
                </a:solidFill>
                <a:latin typeface="Garamond" pitchFamily="18" charset="0"/>
              </a:endParaRPr>
            </a:p>
          </p:txBody>
        </p:sp>
        <p:sp>
          <p:nvSpPr>
            <p:cNvPr id="23562" name="Rectangle 27"/>
            <p:cNvSpPr>
              <a:spLocks noChangeArrowheads="1"/>
            </p:cNvSpPr>
            <p:nvPr/>
          </p:nvSpPr>
          <p:spPr bwMode="auto">
            <a:xfrm>
              <a:off x="3095" y="3218"/>
              <a:ext cx="225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4</a:t>
              </a:r>
            </a:p>
          </p:txBody>
        </p:sp>
        <p:sp>
          <p:nvSpPr>
            <p:cNvPr id="23563" name="Text Box 28"/>
            <p:cNvSpPr txBox="1">
              <a:spLocks noChangeArrowheads="1"/>
            </p:cNvSpPr>
            <p:nvPr/>
          </p:nvSpPr>
          <p:spPr bwMode="auto">
            <a:xfrm>
              <a:off x="3380" y="3266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5</a:t>
              </a:r>
            </a:p>
          </p:txBody>
        </p:sp>
        <p:sp>
          <p:nvSpPr>
            <p:cNvPr id="23564" name="Text Box 29"/>
            <p:cNvSpPr txBox="1">
              <a:spLocks noChangeArrowheads="1"/>
            </p:cNvSpPr>
            <p:nvPr/>
          </p:nvSpPr>
          <p:spPr bwMode="auto">
            <a:xfrm>
              <a:off x="3053" y="3580"/>
              <a:ext cx="2675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dirty="0">
                  <a:latin typeface="Garamond" pitchFamily="18" charset="0"/>
                </a:rPr>
                <a:t>Reference string</a:t>
              </a:r>
              <a:r>
                <a:rPr lang="en-US" altLang="en-US" sz="1800" dirty="0">
                  <a:solidFill>
                    <a:schemeClr val="accent2"/>
                  </a:solidFill>
                  <a:latin typeface="Garamond" pitchFamily="18" charset="0"/>
                </a:rPr>
                <a:t>: </a:t>
              </a: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1, 2, 3, 4, 1, 2, 5, 1, 2, 3, 4, 5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The LRU(Least Recently Used) algorithm</a:t>
            </a:r>
            <a:endParaRPr lang="en-US" altLang="en-US" sz="3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57188" y="1196975"/>
            <a:ext cx="8610600" cy="2447925"/>
          </a:xfrm>
          <a:noFill/>
        </p:spPr>
        <p:txBody>
          <a:bodyPr/>
          <a:lstStyle/>
          <a:p>
            <a:pPr lvl="1" algn="just">
              <a:spcBef>
                <a:spcPct val="15000"/>
              </a:spcBef>
              <a:spcAft>
                <a:spcPct val="15000"/>
              </a:spcAft>
            </a:pPr>
            <a:r>
              <a:rPr lang="en-US" altLang="en-US" sz="2000" dirty="0">
                <a:latin typeface="Garamond" pitchFamily="18" charset="0"/>
              </a:rPr>
              <a:t>It replaces the page that </a:t>
            </a:r>
            <a:r>
              <a:rPr lang="en-US" altLang="en-US" sz="2000" b="1" dirty="0">
                <a:latin typeface="Garamond" pitchFamily="18" charset="0"/>
              </a:rPr>
              <a:t>have not been used for the longest period of time</a:t>
            </a:r>
            <a:r>
              <a:rPr lang="en-US" altLang="en-US" sz="2000" b="1" dirty="0">
                <a:latin typeface="Garamond" pitchFamily="18" charset="0"/>
                <a:cs typeface="Arial" charset="0"/>
              </a:rPr>
              <a:t>.</a:t>
            </a:r>
            <a:endParaRPr lang="ro-RO" altLang="en-US" sz="2000" b="1" dirty="0">
              <a:latin typeface="Garamond" pitchFamily="18" charset="0"/>
            </a:endParaRPr>
          </a:p>
          <a:p>
            <a:pPr lvl="1" algn="just">
              <a:spcBef>
                <a:spcPct val="15000"/>
              </a:spcBef>
              <a:spcAft>
                <a:spcPct val="15000"/>
              </a:spcAft>
            </a:pPr>
            <a:r>
              <a:rPr lang="en-US" altLang="en-US" sz="2000" dirty="0">
                <a:latin typeface="Garamond" pitchFamily="18" charset="0"/>
              </a:rPr>
              <a:t>The results are good</a:t>
            </a:r>
            <a:endParaRPr lang="ro-RO" altLang="en-US" sz="2000" dirty="0">
              <a:latin typeface="Garamond" pitchFamily="18" charset="0"/>
            </a:endParaRPr>
          </a:p>
          <a:p>
            <a:pPr lvl="1" algn="just">
              <a:spcBef>
                <a:spcPct val="15000"/>
              </a:spcBef>
              <a:spcAft>
                <a:spcPct val="15000"/>
              </a:spcAft>
            </a:pPr>
            <a:r>
              <a:rPr lang="en-US" altLang="en-US" sz="2000" dirty="0">
                <a:latin typeface="Garamond" pitchFamily="18" charset="0"/>
              </a:rPr>
              <a:t>I</a:t>
            </a:r>
            <a:r>
              <a:rPr lang="ro-RO" altLang="en-US" sz="2000" dirty="0">
                <a:latin typeface="Garamond" pitchFamily="18" charset="0"/>
              </a:rPr>
              <a:t>mplementa</a:t>
            </a:r>
            <a:r>
              <a:rPr lang="en-US" altLang="en-US" sz="2000" dirty="0">
                <a:latin typeface="Garamond" pitchFamily="18" charset="0"/>
              </a:rPr>
              <a:t>tion alternatives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:</a:t>
            </a:r>
          </a:p>
          <a:p>
            <a:pPr lvl="2" algn="just">
              <a:spcBef>
                <a:spcPct val="15000"/>
              </a:spcBef>
              <a:spcAft>
                <a:spcPct val="15000"/>
              </a:spcAft>
            </a:pPr>
            <a:r>
              <a:rPr lang="en-US" altLang="en-US" sz="2000" dirty="0">
                <a:latin typeface="Garamond" pitchFamily="18" charset="0"/>
                <a:cs typeface="Arial" charset="0"/>
              </a:rPr>
              <a:t> Using a </a:t>
            </a:r>
            <a:r>
              <a:rPr lang="ro-RO" altLang="en-US" sz="2000" dirty="0">
                <a:latin typeface="Garamond" pitchFamily="18" charset="0"/>
              </a:rPr>
              <a:t>”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time stamp</a:t>
            </a:r>
            <a:r>
              <a:rPr lang="ro-RO" altLang="en-US" sz="2000" dirty="0">
                <a:latin typeface="Garamond" pitchFamily="18" charset="0"/>
              </a:rPr>
              <a:t>” </a:t>
            </a:r>
            <a:r>
              <a:rPr lang="en-US" altLang="en-US" sz="2000" dirty="0">
                <a:latin typeface="Garamond" pitchFamily="18" charset="0"/>
              </a:rPr>
              <a:t>for pages</a:t>
            </a:r>
            <a:r>
              <a:rPr lang="en-US" altLang="en-US" sz="2000" dirty="0">
                <a:latin typeface="Garamond" pitchFamily="18" charset="0"/>
                <a:cs typeface="Arial" charset="0"/>
              </a:rPr>
              <a:t>  - record the last use.</a:t>
            </a:r>
          </a:p>
          <a:p>
            <a:pPr lvl="2" algn="just">
              <a:spcBef>
                <a:spcPct val="15000"/>
              </a:spcBef>
              <a:spcAft>
                <a:spcPct val="15000"/>
              </a:spcAft>
            </a:pPr>
            <a:r>
              <a:rPr lang="en-US" altLang="en-US" sz="2000" dirty="0">
                <a:latin typeface="Garamond" pitchFamily="18" charset="0"/>
                <a:cs typeface="Arial" charset="0"/>
              </a:rPr>
              <a:t> Using a list – replace pages by looking back into time.</a:t>
            </a:r>
            <a:endParaRPr lang="en-US" altLang="en-US" dirty="0">
              <a:latin typeface="Garamond" pitchFamily="18" charset="0"/>
              <a:cs typeface="Arial" charset="0"/>
            </a:endParaRPr>
          </a:p>
          <a:p>
            <a:pPr lvl="1">
              <a:spcBef>
                <a:spcPct val="15000"/>
              </a:spcBef>
              <a:spcAft>
                <a:spcPct val="15000"/>
              </a:spcAft>
              <a:buClr>
                <a:schemeClr val="tx1"/>
              </a:buClr>
              <a:buFont typeface="Wingdings" pitchFamily="2" charset="2"/>
              <a:buNone/>
            </a:pPr>
            <a:endParaRPr lang="en-US" altLang="en-US" sz="2000" dirty="0">
              <a:latin typeface="Garamond" pitchFamily="18" charset="0"/>
              <a:cs typeface="Arial" charset="0"/>
            </a:endParaRPr>
          </a:p>
        </p:txBody>
      </p:sp>
      <p:grpSp>
        <p:nvGrpSpPr>
          <p:cNvPr id="24580" name="Group 32"/>
          <p:cNvGrpSpPr>
            <a:grpSpLocks/>
          </p:cNvGrpSpPr>
          <p:nvPr/>
        </p:nvGrpSpPr>
        <p:grpSpPr bwMode="auto">
          <a:xfrm>
            <a:off x="2684463" y="4137026"/>
            <a:ext cx="4246563" cy="2263776"/>
            <a:chOff x="995" y="2606"/>
            <a:chExt cx="2675" cy="1426"/>
          </a:xfrm>
        </p:grpSpPr>
        <p:sp>
          <p:nvSpPr>
            <p:cNvPr id="24581" name="Rectangle 13"/>
            <p:cNvSpPr>
              <a:spLocks noChangeArrowheads="1"/>
            </p:cNvSpPr>
            <p:nvPr/>
          </p:nvSpPr>
          <p:spPr bwMode="auto">
            <a:xfrm>
              <a:off x="1062" y="2606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1</a:t>
              </a:r>
            </a:p>
          </p:txBody>
        </p:sp>
        <p:sp>
          <p:nvSpPr>
            <p:cNvPr id="24582" name="Rectangle 14"/>
            <p:cNvSpPr>
              <a:spLocks noChangeArrowheads="1"/>
            </p:cNvSpPr>
            <p:nvPr/>
          </p:nvSpPr>
          <p:spPr bwMode="auto">
            <a:xfrm>
              <a:off x="1062" y="2894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2</a:t>
              </a:r>
            </a:p>
          </p:txBody>
        </p:sp>
        <p:sp>
          <p:nvSpPr>
            <p:cNvPr id="24583" name="Rectangle 15"/>
            <p:cNvSpPr>
              <a:spLocks noChangeArrowheads="1"/>
            </p:cNvSpPr>
            <p:nvPr/>
          </p:nvSpPr>
          <p:spPr bwMode="auto">
            <a:xfrm>
              <a:off x="1062" y="3182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3</a:t>
              </a:r>
            </a:p>
          </p:txBody>
        </p:sp>
        <p:sp>
          <p:nvSpPr>
            <p:cNvPr id="24584" name="Text Box 16"/>
            <p:cNvSpPr txBox="1">
              <a:spLocks noChangeArrowheads="1"/>
            </p:cNvSpPr>
            <p:nvPr/>
          </p:nvSpPr>
          <p:spPr bwMode="auto">
            <a:xfrm>
              <a:off x="1596" y="2651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5</a:t>
              </a:r>
            </a:p>
          </p:txBody>
        </p:sp>
        <p:sp>
          <p:nvSpPr>
            <p:cNvPr id="24585" name="Text Box 17"/>
            <p:cNvSpPr txBox="1">
              <a:spLocks noChangeArrowheads="1"/>
            </p:cNvSpPr>
            <p:nvPr/>
          </p:nvSpPr>
          <p:spPr bwMode="auto">
            <a:xfrm>
              <a:off x="1568" y="3230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4</a:t>
              </a:r>
            </a:p>
          </p:txBody>
        </p:sp>
        <p:sp>
          <p:nvSpPr>
            <p:cNvPr id="24586" name="Rectangle 18"/>
            <p:cNvSpPr>
              <a:spLocks noChangeArrowheads="1"/>
            </p:cNvSpPr>
            <p:nvPr/>
          </p:nvSpPr>
          <p:spPr bwMode="auto">
            <a:xfrm>
              <a:off x="1062" y="3470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4</a:t>
              </a:r>
            </a:p>
          </p:txBody>
        </p:sp>
        <p:sp>
          <p:nvSpPr>
            <p:cNvPr id="24587" name="Text Box 19"/>
            <p:cNvSpPr txBox="1">
              <a:spLocks noChangeArrowheads="1"/>
            </p:cNvSpPr>
            <p:nvPr/>
          </p:nvSpPr>
          <p:spPr bwMode="auto">
            <a:xfrm>
              <a:off x="1328" y="3518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3</a:t>
              </a:r>
            </a:p>
          </p:txBody>
        </p:sp>
        <p:sp>
          <p:nvSpPr>
            <p:cNvPr id="24588" name="Text Box 20"/>
            <p:cNvSpPr txBox="1">
              <a:spLocks noChangeArrowheads="1"/>
            </p:cNvSpPr>
            <p:nvPr/>
          </p:nvSpPr>
          <p:spPr bwMode="auto">
            <a:xfrm>
              <a:off x="1328" y="3230"/>
              <a:ext cx="1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5</a:t>
              </a:r>
            </a:p>
          </p:txBody>
        </p:sp>
        <p:sp>
          <p:nvSpPr>
            <p:cNvPr id="24589" name="Text Box 21"/>
            <p:cNvSpPr txBox="1">
              <a:spLocks noChangeArrowheads="1"/>
            </p:cNvSpPr>
            <p:nvPr/>
          </p:nvSpPr>
          <p:spPr bwMode="auto">
            <a:xfrm>
              <a:off x="1873" y="2986"/>
              <a:ext cx="955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8 “page faults”</a:t>
              </a:r>
            </a:p>
          </p:txBody>
        </p:sp>
        <p:sp>
          <p:nvSpPr>
            <p:cNvPr id="24590" name="Text Box 31"/>
            <p:cNvSpPr txBox="1">
              <a:spLocks noChangeArrowheads="1"/>
            </p:cNvSpPr>
            <p:nvPr/>
          </p:nvSpPr>
          <p:spPr bwMode="auto">
            <a:xfrm>
              <a:off x="995" y="3815"/>
              <a:ext cx="2675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altLang="en-US" sz="1800" dirty="0">
                  <a:latin typeface="Garamond" pitchFamily="18" charset="0"/>
                </a:rPr>
                <a:t>Reference string</a:t>
              </a:r>
              <a:r>
                <a:rPr lang="en-US" altLang="en-US" sz="1800" dirty="0">
                  <a:solidFill>
                    <a:schemeClr val="accent2"/>
                  </a:solidFill>
                  <a:latin typeface="Garamond" pitchFamily="18" charset="0"/>
                </a:rPr>
                <a:t>: </a:t>
              </a:r>
              <a:r>
                <a:rPr lang="en-US" altLang="en-US" sz="1800" dirty="0">
                  <a:solidFill>
                    <a:srgbClr val="FF0000"/>
                  </a:solidFill>
                  <a:latin typeface="Garamond" pitchFamily="18" charset="0"/>
                </a:rPr>
                <a:t>1, 2, 3, 4, 1, 2, 5, 1, 2, 3, 4, 5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>
                <a:solidFill>
                  <a:srgbClr val="FF0000"/>
                </a:solidFill>
                <a:latin typeface="Garamond" pitchFamily="18" charset="0"/>
              </a:rPr>
              <a:t>Short introduction – VM in Linux</a:t>
            </a:r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57188" y="1565275"/>
            <a:ext cx="8610600" cy="2447925"/>
          </a:xfrm>
          <a:noFill/>
        </p:spPr>
        <p:txBody>
          <a:bodyPr/>
          <a:lstStyle/>
          <a:p>
            <a:r>
              <a:rPr lang="en-US" sz="2200" dirty="0">
                <a:latin typeface="Garamond" panose="02020404030301010803" pitchFamily="18" charset="0"/>
              </a:rPr>
              <a:t>Virtual memory in Linux: </a:t>
            </a:r>
            <a:r>
              <a:rPr lang="en-US" sz="2200" dirty="0">
                <a:latin typeface="Garamond" panose="02020404030301010803" pitchFamily="18" charset="0"/>
                <a:hlinkClick r:id="rId3"/>
              </a:rPr>
              <a:t>https://www.tldp.org/LDP/sag/html/vm-intro.html</a:t>
            </a:r>
            <a:endParaRPr lang="en-US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14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Memory hierarchy</a:t>
            </a:r>
          </a:p>
        </p:txBody>
      </p:sp>
      <p:graphicFrame>
        <p:nvGraphicFramePr>
          <p:cNvPr id="4099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315927"/>
              </p:ext>
            </p:extLst>
          </p:nvPr>
        </p:nvGraphicFramePr>
        <p:xfrm>
          <a:off x="355600" y="3530600"/>
          <a:ext cx="878840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4" name="Worksheet" r:id="rId3" imgW="5629214" imgH="1466811" progId="Excel.Sheet.8">
                  <p:embed/>
                </p:oleObj>
              </mc:Choice>
              <mc:Fallback>
                <p:oleObj name="Worksheet" r:id="rId3" imgW="5629214" imgH="1466811" progId="Excel.Sheet.8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3530600"/>
                        <a:ext cx="8788400" cy="290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0" name="Group 35"/>
          <p:cNvGrpSpPr>
            <a:grpSpLocks/>
          </p:cNvGrpSpPr>
          <p:nvPr/>
        </p:nvGrpSpPr>
        <p:grpSpPr bwMode="auto">
          <a:xfrm>
            <a:off x="742950" y="1577975"/>
            <a:ext cx="8172450" cy="1452563"/>
            <a:chOff x="468" y="994"/>
            <a:chExt cx="5148" cy="915"/>
          </a:xfrm>
        </p:grpSpPr>
        <p:sp>
          <p:nvSpPr>
            <p:cNvPr id="4101" name="Oval 24"/>
            <p:cNvSpPr>
              <a:spLocks noChangeArrowheads="1"/>
            </p:cNvSpPr>
            <p:nvPr/>
          </p:nvSpPr>
          <p:spPr bwMode="auto">
            <a:xfrm>
              <a:off x="468" y="1113"/>
              <a:ext cx="876" cy="654"/>
            </a:xfrm>
            <a:prstGeom prst="ellipse">
              <a:avLst/>
            </a:prstGeom>
            <a:solidFill>
              <a:srgbClr val="FFCC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 b="1" dirty="0">
                  <a:latin typeface="Garamond" pitchFamily="18" charset="0"/>
                </a:rPr>
                <a:t>CPU registers</a:t>
              </a:r>
            </a:p>
          </p:txBody>
        </p:sp>
        <p:sp>
          <p:nvSpPr>
            <p:cNvPr id="4102" name="Rectangle 26"/>
            <p:cNvSpPr>
              <a:spLocks noChangeArrowheads="1"/>
            </p:cNvSpPr>
            <p:nvPr/>
          </p:nvSpPr>
          <p:spPr bwMode="auto">
            <a:xfrm>
              <a:off x="1521" y="1041"/>
              <a:ext cx="442" cy="868"/>
            </a:xfrm>
            <a:prstGeom prst="rect">
              <a:avLst/>
            </a:prstGeom>
            <a:solidFill>
              <a:srgbClr val="FF99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1500000" lon="20099998" rev="0"/>
              </a:camera>
              <a:lightRig rig="legacyFlat4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o-RO" altLang="en-US" sz="1400" b="1">
                  <a:latin typeface="Garamond" pitchFamily="18" charset="0"/>
                </a:rPr>
                <a:t>Cache</a:t>
              </a:r>
            </a:p>
            <a:p>
              <a:pPr algn="ctr"/>
              <a:endParaRPr lang="en-US" altLang="en-US" sz="1400" b="1" dirty="0">
                <a:latin typeface="Garamond" pitchFamily="18" charset="0"/>
              </a:endParaRPr>
            </a:p>
          </p:txBody>
        </p:sp>
        <p:sp>
          <p:nvSpPr>
            <p:cNvPr id="4103" name="Line 28"/>
            <p:cNvSpPr>
              <a:spLocks noChangeShapeType="1"/>
            </p:cNvSpPr>
            <p:nvPr/>
          </p:nvSpPr>
          <p:spPr bwMode="auto">
            <a:xfrm flipV="1">
              <a:off x="1324" y="1436"/>
              <a:ext cx="13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04" name="Rectangle 29"/>
            <p:cNvSpPr>
              <a:spLocks noChangeArrowheads="1"/>
            </p:cNvSpPr>
            <p:nvPr/>
          </p:nvSpPr>
          <p:spPr bwMode="auto">
            <a:xfrm>
              <a:off x="1948" y="1365"/>
              <a:ext cx="1103" cy="1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 dirty="0">
                  <a:latin typeface="Garamond" pitchFamily="18" charset="0"/>
                </a:rPr>
                <a:t>Memory bus</a:t>
              </a:r>
            </a:p>
          </p:txBody>
        </p:sp>
        <p:sp>
          <p:nvSpPr>
            <p:cNvPr id="4105" name="Rectangle 31"/>
            <p:cNvSpPr>
              <a:spLocks noChangeArrowheads="1"/>
            </p:cNvSpPr>
            <p:nvPr/>
          </p:nvSpPr>
          <p:spPr bwMode="auto">
            <a:xfrm>
              <a:off x="3148" y="994"/>
              <a:ext cx="860" cy="908"/>
            </a:xfrm>
            <a:prstGeom prst="rect">
              <a:avLst/>
            </a:pr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kx="3284103" algn="bl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600" b="1" dirty="0">
                  <a:latin typeface="Garamond" pitchFamily="18" charset="0"/>
                </a:rPr>
                <a:t>Main memory	</a:t>
              </a:r>
            </a:p>
          </p:txBody>
        </p:sp>
        <p:sp>
          <p:nvSpPr>
            <p:cNvPr id="4106" name="Rectangle 33"/>
            <p:cNvSpPr>
              <a:spLocks noChangeArrowheads="1"/>
            </p:cNvSpPr>
            <p:nvPr/>
          </p:nvSpPr>
          <p:spPr bwMode="auto">
            <a:xfrm>
              <a:off x="4005" y="1357"/>
              <a:ext cx="756" cy="1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 dirty="0">
                  <a:latin typeface="Garamond" pitchFamily="18" charset="0"/>
                </a:rPr>
                <a:t>I/O bus</a:t>
              </a:r>
            </a:p>
          </p:txBody>
        </p:sp>
        <p:sp>
          <p:nvSpPr>
            <p:cNvPr id="4107" name="Oval 34"/>
            <p:cNvSpPr>
              <a:spLocks noChangeArrowheads="1"/>
            </p:cNvSpPr>
            <p:nvPr/>
          </p:nvSpPr>
          <p:spPr bwMode="auto">
            <a:xfrm>
              <a:off x="4740" y="1121"/>
              <a:ext cx="876" cy="654"/>
            </a:xfrm>
            <a:prstGeom prst="ellipse">
              <a:avLst/>
            </a:prstGeom>
            <a:solidFill>
              <a:srgbClr val="9933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1400" b="1" dirty="0">
                  <a:latin typeface="Garamond" pitchFamily="18" charset="0"/>
                </a:rPr>
                <a:t>I/O devices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12800" y="0"/>
            <a:ext cx="7772400" cy="1143000"/>
          </a:xfrm>
        </p:spPr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Memory hierarchy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625" y="1264480"/>
            <a:ext cx="7697273" cy="5231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42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Memory types</a:t>
            </a:r>
          </a:p>
        </p:txBody>
      </p:sp>
      <p:grpSp>
        <p:nvGrpSpPr>
          <p:cNvPr id="5123" name="Group 27"/>
          <p:cNvGrpSpPr>
            <a:grpSpLocks/>
          </p:cNvGrpSpPr>
          <p:nvPr/>
        </p:nvGrpSpPr>
        <p:grpSpPr bwMode="auto">
          <a:xfrm>
            <a:off x="490538" y="1957388"/>
            <a:ext cx="8172450" cy="3295649"/>
            <a:chOff x="309" y="1233"/>
            <a:chExt cx="5148" cy="2076"/>
          </a:xfrm>
        </p:grpSpPr>
        <p:grpSp>
          <p:nvGrpSpPr>
            <p:cNvPr id="5124" name="Group 13"/>
            <p:cNvGrpSpPr>
              <a:grpSpLocks/>
            </p:cNvGrpSpPr>
            <p:nvPr/>
          </p:nvGrpSpPr>
          <p:grpSpPr bwMode="auto">
            <a:xfrm>
              <a:off x="309" y="1794"/>
              <a:ext cx="5148" cy="915"/>
              <a:chOff x="468" y="994"/>
              <a:chExt cx="5148" cy="915"/>
            </a:xfrm>
          </p:grpSpPr>
          <p:sp>
            <p:nvSpPr>
              <p:cNvPr id="5129" name="Oval 14"/>
              <p:cNvSpPr>
                <a:spLocks noChangeArrowheads="1"/>
              </p:cNvSpPr>
              <p:nvPr/>
            </p:nvSpPr>
            <p:spPr bwMode="auto">
              <a:xfrm>
                <a:off x="468" y="1113"/>
                <a:ext cx="876" cy="654"/>
              </a:xfrm>
              <a:prstGeom prst="ellipse">
                <a:avLst/>
              </a:prstGeom>
              <a:solidFill>
                <a:srgbClr val="FFCC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latin typeface="Garamond" pitchFamily="18" charset="0"/>
                  </a:rPr>
                  <a:t>CPU registers	</a:t>
                </a:r>
              </a:p>
            </p:txBody>
          </p:sp>
          <p:sp>
            <p:nvSpPr>
              <p:cNvPr id="5130" name="Rectangle 15"/>
              <p:cNvSpPr>
                <a:spLocks noChangeArrowheads="1"/>
              </p:cNvSpPr>
              <p:nvPr/>
            </p:nvSpPr>
            <p:spPr bwMode="auto">
              <a:xfrm>
                <a:off x="1521" y="1041"/>
                <a:ext cx="442" cy="868"/>
              </a:xfrm>
              <a:prstGeom prst="rect">
                <a:avLst/>
              </a:prstGeom>
              <a:solidFill>
                <a:srgbClr val="FF9900"/>
              </a:solidFill>
              <a:ln w="9525">
                <a:miter lim="800000"/>
                <a:headEnd/>
                <a:tailEnd/>
              </a:ln>
              <a:effectLst/>
              <a:scene3d>
                <a:camera prst="legacyPerspectiveFront">
                  <a:rot lat="1500000" lon="20099998" rev="0"/>
                </a:camera>
                <a:lightRig rig="legacyFlat4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99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ro-RO" altLang="en-US" sz="1400" b="1">
                    <a:latin typeface="Garamond" pitchFamily="18" charset="0"/>
                  </a:rPr>
                  <a:t>Cache</a:t>
                </a:r>
              </a:p>
              <a:p>
                <a:pPr algn="ctr"/>
                <a:endParaRPr lang="en-US" altLang="en-US" sz="1400" b="1" dirty="0">
                  <a:latin typeface="Garamond" pitchFamily="18" charset="0"/>
                </a:endParaRPr>
              </a:p>
            </p:txBody>
          </p:sp>
          <p:sp>
            <p:nvSpPr>
              <p:cNvPr id="5131" name="Line 16"/>
              <p:cNvSpPr>
                <a:spLocks noChangeShapeType="1"/>
              </p:cNvSpPr>
              <p:nvPr/>
            </p:nvSpPr>
            <p:spPr bwMode="auto">
              <a:xfrm flipV="1">
                <a:off x="1324" y="1436"/>
                <a:ext cx="1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32" name="Rectangle 17"/>
              <p:cNvSpPr>
                <a:spLocks noChangeArrowheads="1"/>
              </p:cNvSpPr>
              <p:nvPr/>
            </p:nvSpPr>
            <p:spPr bwMode="auto">
              <a:xfrm>
                <a:off x="1948" y="1365"/>
                <a:ext cx="1103" cy="19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ro-RO" altLang="en-US" sz="1400" dirty="0">
                    <a:latin typeface="Garamond" pitchFamily="18" charset="0"/>
                  </a:rPr>
                  <a:t>M</a:t>
                </a:r>
                <a:r>
                  <a:rPr lang="en-US" altLang="en-US" sz="1400" dirty="0" err="1">
                    <a:latin typeface="Garamond" pitchFamily="18" charset="0"/>
                  </a:rPr>
                  <a:t>emory</a:t>
                </a:r>
                <a:r>
                  <a:rPr lang="en-US" altLang="en-US" sz="1400" dirty="0">
                    <a:latin typeface="Garamond" pitchFamily="18" charset="0"/>
                  </a:rPr>
                  <a:t> bus</a:t>
                </a:r>
              </a:p>
            </p:txBody>
          </p:sp>
          <p:sp>
            <p:nvSpPr>
              <p:cNvPr id="5133" name="Rectangle 18"/>
              <p:cNvSpPr>
                <a:spLocks noChangeArrowheads="1"/>
              </p:cNvSpPr>
              <p:nvPr/>
            </p:nvSpPr>
            <p:spPr bwMode="auto">
              <a:xfrm>
                <a:off x="3148" y="994"/>
                <a:ext cx="860" cy="908"/>
              </a:xfrm>
              <a:prstGeom prst="rect">
                <a:avLst/>
              </a:prstGeom>
              <a:solidFill>
                <a:srgbClr val="FF0000"/>
              </a:solidFill>
              <a:ln w="9525">
                <a:miter lim="800000"/>
                <a:headEnd/>
                <a:tailEnd/>
              </a:ln>
              <a:effectLst/>
              <a:scene3d>
                <a:camera prst="legacyObliqueTopLeft"/>
                <a:lightRig rig="legacyFlat3" dir="t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FF0000"/>
                </a:extrusion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kx="3284103" algn="bl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600" b="1" dirty="0">
                    <a:latin typeface="Garamond" pitchFamily="18" charset="0"/>
                  </a:rPr>
                  <a:t>Main memory</a:t>
                </a:r>
              </a:p>
            </p:txBody>
          </p:sp>
          <p:sp>
            <p:nvSpPr>
              <p:cNvPr id="5134" name="Rectangle 19"/>
              <p:cNvSpPr>
                <a:spLocks noChangeArrowheads="1"/>
              </p:cNvSpPr>
              <p:nvPr/>
            </p:nvSpPr>
            <p:spPr bwMode="auto">
              <a:xfrm>
                <a:off x="4005" y="1357"/>
                <a:ext cx="756" cy="197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400" dirty="0">
                    <a:latin typeface="Garamond" pitchFamily="18" charset="0"/>
                  </a:rPr>
                  <a:t>I/O bus</a:t>
                </a:r>
              </a:p>
            </p:txBody>
          </p:sp>
          <p:sp>
            <p:nvSpPr>
              <p:cNvPr id="5135" name="Oval 20"/>
              <p:cNvSpPr>
                <a:spLocks noChangeArrowheads="1"/>
              </p:cNvSpPr>
              <p:nvPr/>
            </p:nvSpPr>
            <p:spPr bwMode="auto">
              <a:xfrm>
                <a:off x="4740" y="1121"/>
                <a:ext cx="876" cy="654"/>
              </a:xfrm>
              <a:prstGeom prst="ellipse">
                <a:avLst/>
              </a:prstGeom>
              <a:solidFill>
                <a:srgbClr val="99330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/>
                <a:r>
                  <a:rPr lang="en-US" altLang="en-US" sz="1400" b="1" dirty="0">
                    <a:latin typeface="Garamond" pitchFamily="18" charset="0"/>
                  </a:rPr>
                  <a:t>I/O devices</a:t>
                </a:r>
              </a:p>
            </p:txBody>
          </p:sp>
        </p:grpSp>
        <p:sp>
          <p:nvSpPr>
            <p:cNvPr id="5125" name="Line 21"/>
            <p:cNvSpPr>
              <a:spLocks noChangeShapeType="1"/>
            </p:cNvSpPr>
            <p:nvPr/>
          </p:nvSpPr>
          <p:spPr bwMode="auto">
            <a:xfrm>
              <a:off x="2179" y="3053"/>
              <a:ext cx="154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Line 23"/>
            <p:cNvSpPr>
              <a:spLocks noChangeShapeType="1"/>
            </p:cNvSpPr>
            <p:nvPr/>
          </p:nvSpPr>
          <p:spPr bwMode="auto">
            <a:xfrm>
              <a:off x="2157" y="1490"/>
              <a:ext cx="154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Text Box 25"/>
            <p:cNvSpPr txBox="1">
              <a:spLocks noChangeArrowheads="1"/>
            </p:cNvSpPr>
            <p:nvPr/>
          </p:nvSpPr>
          <p:spPr bwMode="auto">
            <a:xfrm>
              <a:off x="1944" y="3076"/>
              <a:ext cx="2271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>
                  <a:latin typeface="Garamond" pitchFamily="18" charset="0"/>
                </a:rPr>
                <a:t>Dimension and access time is growing</a:t>
              </a:r>
            </a:p>
          </p:txBody>
        </p:sp>
        <p:sp>
          <p:nvSpPr>
            <p:cNvPr id="5128" name="Text Box 26"/>
            <p:cNvSpPr txBox="1">
              <a:spLocks noChangeArrowheads="1"/>
            </p:cNvSpPr>
            <p:nvPr/>
          </p:nvSpPr>
          <p:spPr bwMode="auto">
            <a:xfrm>
              <a:off x="2546" y="1233"/>
              <a:ext cx="12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1800" dirty="0">
                  <a:latin typeface="Garamond" pitchFamily="18" charset="0"/>
                </a:rPr>
                <a:t>The price is growing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title"/>
          </p:nvPr>
        </p:nvSpPr>
        <p:spPr>
          <a:xfrm>
            <a:off x="596900" y="152400"/>
            <a:ext cx="8432800" cy="874713"/>
          </a:xfrm>
        </p:spPr>
        <p:txBody>
          <a:bodyPr/>
          <a:lstStyle/>
          <a:p>
            <a:r>
              <a:rPr lang="en-US" altLang="en-US" dirty="0"/>
              <a:t>The gap between DRAM, SRAM, disk and CPU</a:t>
            </a: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999" y="1218019"/>
            <a:ext cx="7803265" cy="526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28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2"/>
          <p:cNvSpPr>
            <a:spLocks noGrp="1" noChangeArrowheads="1"/>
          </p:cNvSpPr>
          <p:nvPr>
            <p:ph type="title"/>
          </p:nvPr>
        </p:nvSpPr>
        <p:spPr>
          <a:xfrm>
            <a:off x="596900" y="152400"/>
            <a:ext cx="8432800" cy="874713"/>
          </a:xfrm>
        </p:spPr>
        <p:txBody>
          <a:bodyPr/>
          <a:lstStyle/>
          <a:p>
            <a:r>
              <a:rPr lang="en-US" altLang="en-US" sz="2800" dirty="0"/>
              <a:t>The gap between DRAM, SRAM, disk and CPU (cont.)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2197100"/>
            <a:ext cx="7816850" cy="3518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2133601" y="1377950"/>
            <a:ext cx="46469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1" dirty="0">
                <a:latin typeface="Garamond" pitchFamily="18" charset="0"/>
              </a:rPr>
              <a:t>Similar evolution up to 2015 and present time:</a:t>
            </a:r>
          </a:p>
        </p:txBody>
      </p:sp>
    </p:spTree>
    <p:extLst>
      <p:ext uri="{BB962C8B-B14F-4D97-AF65-F5344CB8AC3E}">
        <p14:creationId xmlns:p14="http://schemas.microsoft.com/office/powerpoint/2010/main" val="237046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Cache memory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930400"/>
            <a:ext cx="8318500" cy="5257800"/>
          </a:xfrm>
        </p:spPr>
        <p:txBody>
          <a:bodyPr/>
          <a:lstStyle/>
          <a:p>
            <a:r>
              <a:rPr lang="en-US" altLang="en-US" sz="2200" dirty="0">
                <a:latin typeface="Garamond" pitchFamily="18" charset="0"/>
              </a:rPr>
              <a:t>Small, ultra-fast memory, inside the CPU</a:t>
            </a:r>
            <a:r>
              <a:rPr lang="ro-RO" altLang="en-US" sz="2200" dirty="0">
                <a:latin typeface="Garamond" pitchFamily="18" charset="0"/>
              </a:rPr>
              <a:t>(or </a:t>
            </a:r>
            <a:r>
              <a:rPr lang="en-US" altLang="en-US" sz="2200" dirty="0">
                <a:latin typeface="Garamond" pitchFamily="18" charset="0"/>
              </a:rPr>
              <a:t>close to the CPU ), containing the most recently accessed data and/or instruction code</a:t>
            </a:r>
          </a:p>
          <a:p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</a:rPr>
              <a:t>Principle of Locality: Programs tend to use data and instructions with addresses near or equal to those they have used recently</a:t>
            </a:r>
          </a:p>
          <a:p>
            <a:pPr>
              <a:buFont typeface="Arial"/>
              <a:buChar char="•"/>
            </a:pPr>
            <a:r>
              <a:rPr lang="en-US" altLang="en-US" sz="2200" dirty="0">
                <a:latin typeface="Garamond" pitchFamily="18" charset="0"/>
              </a:rPr>
              <a:t>Principle of </a:t>
            </a:r>
            <a:r>
              <a:rPr lang="ro-RO" altLang="en-US" sz="2200" b="1" dirty="0">
                <a:latin typeface="Garamond" pitchFamily="18" charset="0"/>
              </a:rPr>
              <a:t>“</a:t>
            </a:r>
            <a:r>
              <a:rPr lang="en-US" altLang="en-US" sz="2200" b="1" dirty="0">
                <a:latin typeface="Garamond" pitchFamily="18" charset="0"/>
              </a:rPr>
              <a:t>temporal locality</a:t>
            </a:r>
            <a:r>
              <a:rPr lang="ro-RO" altLang="en-US" sz="2200" b="1" dirty="0">
                <a:latin typeface="Garamond" pitchFamily="18" charset="0"/>
              </a:rPr>
              <a:t>”</a:t>
            </a:r>
            <a:r>
              <a:rPr lang="ro-RO" altLang="en-US" sz="2200" dirty="0">
                <a:latin typeface="Garamond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</a:rPr>
              <a:t>– </a:t>
            </a:r>
            <a:r>
              <a:rPr lang="en-US" sz="2200" dirty="0">
                <a:solidFill>
                  <a:srgbClr val="000000"/>
                </a:solidFill>
                <a:latin typeface="Garamond" panose="02020404030301010803" pitchFamily="18" charset="0"/>
              </a:rPr>
              <a:t>Recently referenced items are likely to be referenced again in the near future, meaning </a:t>
            </a:r>
            <a:r>
              <a:rPr lang="en-US" altLang="en-US" sz="2200" dirty="0">
                <a:latin typeface="Garamond" pitchFamily="18" charset="0"/>
              </a:rPr>
              <a:t>that it is very probably to need the data soon</a:t>
            </a:r>
            <a:r>
              <a:rPr lang="ro-RO" altLang="en-US" sz="2200" dirty="0">
                <a:latin typeface="Garamond" pitchFamily="18" charset="0"/>
              </a:rPr>
              <a:t>,</a:t>
            </a:r>
            <a:r>
              <a:rPr lang="en-US" altLang="en-US" sz="2200" dirty="0">
                <a:latin typeface="Garamond" pitchFamily="18" charset="0"/>
              </a:rPr>
              <a:t> so it is </a:t>
            </a:r>
            <a:r>
              <a:rPr lang="en-US" altLang="en-US" sz="2200" b="1" dirty="0">
                <a:latin typeface="Garamond" pitchFamily="18" charset="0"/>
              </a:rPr>
              <a:t>placed into cache</a:t>
            </a:r>
            <a:r>
              <a:rPr lang="en-US" altLang="en-US" sz="2200" dirty="0">
                <a:latin typeface="Garamond" pitchFamily="18" charset="0"/>
              </a:rPr>
              <a:t>, where we can access quickly.</a:t>
            </a:r>
          </a:p>
          <a:p>
            <a:pPr>
              <a:buFont typeface="Arial"/>
              <a:buChar char="•"/>
            </a:pPr>
            <a:r>
              <a:rPr lang="en-US" altLang="en-US" sz="2200" dirty="0">
                <a:latin typeface="Garamond" pitchFamily="18" charset="0"/>
              </a:rPr>
              <a:t>Principle of </a:t>
            </a:r>
            <a:r>
              <a:rPr lang="en-US" altLang="en-US" sz="2200" b="1" dirty="0">
                <a:latin typeface="Garamond" pitchFamily="18" charset="0"/>
              </a:rPr>
              <a:t>“spatial locality”</a:t>
            </a:r>
            <a:r>
              <a:rPr lang="en-US" altLang="en-US" sz="2200" dirty="0">
                <a:latin typeface="Garamond" pitchFamily="18" charset="0"/>
              </a:rPr>
              <a:t> - </a:t>
            </a:r>
            <a:r>
              <a:rPr lang="en-US" sz="2200" dirty="0">
                <a:latin typeface="Garamond" panose="02020404030301010803" pitchFamily="18" charset="0"/>
              </a:rPr>
              <a:t>Items with nearby addresses tend to be referenced close (or </a:t>
            </a:r>
            <a:r>
              <a:rPr lang="en-US" altLang="en-US" sz="2200" dirty="0">
                <a:latin typeface="Garamond" pitchFamily="18" charset="0"/>
              </a:rPr>
              <a:t>relatively close storage locations) </a:t>
            </a:r>
            <a:r>
              <a:rPr lang="en-US" sz="2200" dirty="0">
                <a:latin typeface="Garamond" panose="02020404030301010803" pitchFamily="18" charset="0"/>
              </a:rPr>
              <a:t>together in time</a:t>
            </a:r>
            <a:r>
              <a:rPr lang="en-US" altLang="en-US" sz="2200" dirty="0">
                <a:latin typeface="Garamond" pitchFamily="18" charset="0"/>
              </a:rPr>
              <a:t>.</a:t>
            </a:r>
            <a:endParaRPr lang="ro-RO" altLang="en-US" sz="2200" dirty="0">
              <a:latin typeface="Garamond" pitchFamily="18" charset="0"/>
            </a:endParaRPr>
          </a:p>
          <a:p>
            <a:endParaRPr lang="ro-RO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Garamond" pitchFamily="18" charset="0"/>
              </a:rPr>
              <a:t>Cache memory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25680"/>
            <a:ext cx="8318500" cy="5257800"/>
          </a:xfrm>
        </p:spPr>
        <p:txBody>
          <a:bodyPr/>
          <a:lstStyle/>
          <a:p>
            <a:r>
              <a:rPr lang="en-US" altLang="en-US" sz="2200" dirty="0">
                <a:latin typeface="Garamond" pitchFamily="18" charset="0"/>
              </a:rPr>
              <a:t>For these reasons, we may have:</a:t>
            </a:r>
            <a:endParaRPr lang="ro-RO" altLang="en-US" sz="2200" dirty="0">
              <a:latin typeface="Garamond" pitchFamily="18" charset="0"/>
            </a:endParaRPr>
          </a:p>
          <a:p>
            <a:pPr lvl="1"/>
            <a:r>
              <a:rPr lang="en-US" altLang="en-US" sz="2200" dirty="0">
                <a:latin typeface="Garamond" pitchFamily="18" charset="0"/>
              </a:rPr>
              <a:t>A </a:t>
            </a:r>
            <a:r>
              <a:rPr lang="ro-RO" altLang="en-US" sz="2200" dirty="0">
                <a:latin typeface="Garamond" pitchFamily="18" charset="0"/>
              </a:rPr>
              <a:t>“Cache hit”</a:t>
            </a:r>
            <a:r>
              <a:rPr lang="en-US" altLang="en-US" sz="2200" dirty="0">
                <a:latin typeface="Garamond" pitchFamily="18" charset="0"/>
              </a:rPr>
              <a:t>, or</a:t>
            </a:r>
            <a:endParaRPr lang="ro-RO" altLang="en-US" sz="2200" dirty="0">
              <a:latin typeface="Garamond" pitchFamily="18" charset="0"/>
            </a:endParaRPr>
          </a:p>
          <a:p>
            <a:pPr lvl="1"/>
            <a:r>
              <a:rPr lang="en-US" altLang="en-US" sz="2200" dirty="0">
                <a:latin typeface="Garamond" pitchFamily="18" charset="0"/>
              </a:rPr>
              <a:t>A </a:t>
            </a:r>
            <a:r>
              <a:rPr lang="ro-RO" altLang="en-US" sz="2200" dirty="0">
                <a:latin typeface="Garamond" pitchFamily="18" charset="0"/>
              </a:rPr>
              <a:t>“Cache miss” (</a:t>
            </a:r>
            <a:r>
              <a:rPr lang="en-US" altLang="en-US" sz="2200" dirty="0">
                <a:latin typeface="Garamond" pitchFamily="18" charset="0"/>
              </a:rPr>
              <a:t>a data block of fixed dimension containing the data necessary to be extracted from the main memory and inserted into the cache memory</a:t>
            </a:r>
            <a:r>
              <a:rPr lang="ro-RO" altLang="en-US" sz="2200" dirty="0">
                <a:latin typeface="Garamond" pitchFamily="18" charset="0"/>
              </a:rPr>
              <a:t>)</a:t>
            </a:r>
          </a:p>
          <a:p>
            <a:pPr lvl="2"/>
            <a:r>
              <a:rPr lang="en-US" altLang="en-US" sz="2200" dirty="0">
                <a:latin typeface="Garamond" pitchFamily="18" charset="0"/>
              </a:rPr>
              <a:t>The time necessary for a </a:t>
            </a:r>
            <a:r>
              <a:rPr lang="ro-RO" altLang="en-US" sz="2200" dirty="0">
                <a:latin typeface="Garamond" pitchFamily="18" charset="0"/>
              </a:rPr>
              <a:t>“cache miss” </a:t>
            </a:r>
            <a:r>
              <a:rPr lang="en-US" altLang="en-US" sz="2200" dirty="0">
                <a:latin typeface="Garamond" pitchFamily="18" charset="0"/>
              </a:rPr>
              <a:t>depends of the memory latency and the </a:t>
            </a:r>
            <a:r>
              <a:rPr lang="ro-RO" altLang="en-US" sz="2200" dirty="0">
                <a:latin typeface="Garamond" pitchFamily="18" charset="0"/>
              </a:rPr>
              <a:t>bandwith – </a:t>
            </a:r>
            <a:r>
              <a:rPr lang="en-US" altLang="en-US" sz="2200" dirty="0">
                <a:latin typeface="Garamond" pitchFamily="18" charset="0"/>
              </a:rPr>
              <a:t>and will determine the time needed to read the whole memory block. A </a:t>
            </a:r>
            <a:r>
              <a:rPr lang="ro-RO" altLang="en-US" sz="2200" dirty="0">
                <a:latin typeface="Garamond" pitchFamily="18" charset="0"/>
              </a:rPr>
              <a:t>“cache miss” </a:t>
            </a:r>
            <a:r>
              <a:rPr lang="en-US" altLang="en-US" sz="2200" dirty="0">
                <a:latin typeface="Garamond" pitchFamily="18" charset="0"/>
              </a:rPr>
              <a:t>managed by hardware will determine a break in CPU functioning </a:t>
            </a:r>
            <a:r>
              <a:rPr lang="ro-RO" altLang="en-US" sz="2200" dirty="0">
                <a:latin typeface="Garamond" pitchFamily="18" charset="0"/>
              </a:rPr>
              <a:t>– </a:t>
            </a:r>
            <a:r>
              <a:rPr lang="en-US" altLang="en-US" sz="2200" dirty="0">
                <a:latin typeface="Garamond" pitchFamily="18" charset="0"/>
              </a:rPr>
              <a:t>until the moment when the data are available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  <a:hlinkClick r:id="rId3"/>
              </a:rPr>
              <a:t>https://sabercomlogica.com/en/a-case-study-intel-nehalem-i7-coherence-in-cache/</a:t>
            </a:r>
            <a:endParaRPr lang="en-US" sz="2200" dirty="0">
              <a:latin typeface="Garamond" panose="02020404030301010803" pitchFamily="18" charset="0"/>
            </a:endParaRPr>
          </a:p>
          <a:p>
            <a:r>
              <a:rPr lang="en-US" sz="2200" dirty="0">
                <a:latin typeface="Garamond" panose="02020404030301010803" pitchFamily="18" charset="0"/>
                <a:hlinkClick r:id="rId4"/>
              </a:rPr>
              <a:t>http://csillustrated.berkeley.edu/PDFs/handouts/cache-3-associativity-handout.pdf </a:t>
            </a:r>
            <a:endParaRPr lang="en-US" sz="2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16063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Firebal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7547</TotalTime>
  <Words>2060</Words>
  <Application>Microsoft Office PowerPoint</Application>
  <PresentationFormat>On-screen Show (4:3)</PresentationFormat>
  <Paragraphs>258</Paragraphs>
  <Slides>29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Cambria</vt:lpstr>
      <vt:lpstr>Garamond</vt:lpstr>
      <vt:lpstr>MT Extra</vt:lpstr>
      <vt:lpstr>Times New Roman</vt:lpstr>
      <vt:lpstr>Wingdings</vt:lpstr>
      <vt:lpstr>Fireball</vt:lpstr>
      <vt:lpstr>Worksheet</vt:lpstr>
      <vt:lpstr>PowerPoint Presentation</vt:lpstr>
      <vt:lpstr>Contents </vt:lpstr>
      <vt:lpstr>Memory hierarchy</vt:lpstr>
      <vt:lpstr>Memory hierarchy</vt:lpstr>
      <vt:lpstr>Memory types</vt:lpstr>
      <vt:lpstr>The gap between DRAM, SRAM, disk and CPU</vt:lpstr>
      <vt:lpstr>The gap between DRAM, SRAM, disk and CPU (cont.)</vt:lpstr>
      <vt:lpstr>Cache memory</vt:lpstr>
      <vt:lpstr>Cache memory</vt:lpstr>
      <vt:lpstr>Cache memory</vt:lpstr>
      <vt:lpstr>Cache hit</vt:lpstr>
      <vt:lpstr>Cache miss</vt:lpstr>
      <vt:lpstr>A simplified CPU architecture:  Cache memory and cache memory controller</vt:lpstr>
      <vt:lpstr>A simplified CPU architecture:  Virtual memory management unit</vt:lpstr>
      <vt:lpstr>Virtual memory</vt:lpstr>
      <vt:lpstr>Virtual memory</vt:lpstr>
      <vt:lpstr>Virtual memory</vt:lpstr>
      <vt:lpstr>Paging</vt:lpstr>
      <vt:lpstr>Paging</vt:lpstr>
      <vt:lpstr>Demand paging</vt:lpstr>
      <vt:lpstr>Demand paging</vt:lpstr>
      <vt:lpstr>Demand paging</vt:lpstr>
      <vt:lpstr>Page fault administration</vt:lpstr>
      <vt:lpstr>Page replacement</vt:lpstr>
      <vt:lpstr>Page replacement</vt:lpstr>
      <vt:lpstr>Page replacement algorithms: FIFO</vt:lpstr>
      <vt:lpstr>Page replacement algorithms: Optimal replacement</vt:lpstr>
      <vt:lpstr>The LRU(Least Recently Used) algorithm</vt:lpstr>
      <vt:lpstr>Short introduction – VM in Linux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Sisteme de calcul si operare 2 curs 8</dc:title>
  <dc:creator>RZ</dc:creator>
  <cp:lastModifiedBy>Administrator</cp:lastModifiedBy>
  <cp:revision>345</cp:revision>
  <cp:lastPrinted>1999-08-25T13:17:36Z</cp:lastPrinted>
  <dcterms:created xsi:type="dcterms:W3CDTF">1999-08-25T01:21:32Z</dcterms:created>
  <dcterms:modified xsi:type="dcterms:W3CDTF">2024-04-16T14:08:26Z</dcterms:modified>
</cp:coreProperties>
</file>